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8" r:id="rId19"/>
    <p:sldId id="273" r:id="rId20"/>
    <p:sldId id="276" r:id="rId21"/>
    <p:sldId id="277" r:id="rId22"/>
    <p:sldId id="279" r:id="rId23"/>
    <p:sldId id="280" r:id="rId24"/>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1" d="100"/>
          <a:sy n="71" d="100"/>
        </p:scale>
        <p:origin x="4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dirty="0"/>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C9836-6B05-4807-AF07-BA19AFF97AE7}" type="datetimeFigureOut">
              <a:rPr lang="pt-PT" smtClean="0"/>
              <a:pPr/>
              <a:t>30-04-2016</a:t>
            </a:fld>
            <a:endParaRPr lang="pt-PT" dirty="0"/>
          </a:p>
        </p:txBody>
      </p:sp>
      <p:sp>
        <p:nvSpPr>
          <p:cNvPr id="4" name="Marcador de Posição da Imagem do Diapositivo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PT" dirty="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dirty="0"/>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70F17-ED9A-4D17-9094-4553237E0431}" type="slidenum">
              <a:rPr lang="pt-PT" smtClean="0"/>
              <a:pPr/>
              <a:t>‹nº›</a:t>
            </a:fld>
            <a:endParaRPr lang="pt-PT" dirty="0"/>
          </a:p>
        </p:txBody>
      </p:sp>
    </p:spTree>
    <p:extLst>
      <p:ext uri="{BB962C8B-B14F-4D97-AF65-F5344CB8AC3E}">
        <p14:creationId xmlns:p14="http://schemas.microsoft.com/office/powerpoint/2010/main" val="60842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PT" smtClean="0"/>
              <a:t>Clique para editar o estilo</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
        <p:nvSpPr>
          <p:cNvPr id="4" name="Date Placeholder 3"/>
          <p:cNvSpPr>
            <a:spLocks noGrp="1"/>
          </p:cNvSpPr>
          <p:nvPr>
            <p:ph type="dt" sz="half" idx="10"/>
          </p:nvPr>
        </p:nvSpPr>
        <p:spPr/>
        <p:txBody>
          <a:bodyPr/>
          <a:lstStyle/>
          <a:p>
            <a:fld id="{8AFA077E-9A5E-4109-B44F-BBDA9EB8F90B}" type="datetime1">
              <a:rPr lang="pt-PT" smtClean="0"/>
              <a:pPr/>
              <a:t>30-04-2016</a:t>
            </a:fld>
            <a:endParaRPr lang="pt-PT" dirty="0"/>
          </a:p>
        </p:txBody>
      </p:sp>
      <p:sp>
        <p:nvSpPr>
          <p:cNvPr id="5" name="Footer Placeholder 4"/>
          <p:cNvSpPr>
            <a:spLocks noGrp="1"/>
          </p:cNvSpPr>
          <p:nvPr>
            <p:ph type="ftr" sz="quarter" idx="11"/>
          </p:nvPr>
        </p:nvSpPr>
        <p:spPr/>
        <p:txBody>
          <a:bodyPr/>
          <a:lstStyle/>
          <a:p>
            <a:endParaRPr lang="pt-PT" dirty="0"/>
          </a:p>
        </p:txBody>
      </p:sp>
      <p:sp>
        <p:nvSpPr>
          <p:cNvPr id="6" name="Slide Number Placeholder 5"/>
          <p:cNvSpPr>
            <a:spLocks noGrp="1"/>
          </p:cNvSpPr>
          <p:nvPr>
            <p:ph type="sldNum" sz="quarter" idx="12"/>
          </p:nvPr>
        </p:nvSpPr>
        <p:spPr/>
        <p:txBody>
          <a:bodyPr/>
          <a:lstStyle/>
          <a:p>
            <a:fld id="{ED6722FC-C179-45E8-B897-C991F22665CD}" type="slidenum">
              <a:rPr lang="pt-PT" smtClean="0"/>
              <a:pPr/>
              <a:t>‹nº›</a:t>
            </a:fld>
            <a:endParaRPr lang="pt-PT" dirty="0"/>
          </a:p>
        </p:txBody>
      </p:sp>
    </p:spTree>
    <p:extLst>
      <p:ext uri="{BB962C8B-B14F-4D97-AF65-F5344CB8AC3E}">
        <p14:creationId xmlns:p14="http://schemas.microsoft.com/office/powerpoint/2010/main" val="182058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grafia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PT" smtClean="0"/>
              <a:t>Clique para editar o estilo</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dirty="0" smtClean="0"/>
              <a:t>Clique no ícone para adicionar uma imagem</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A8C7F289-0EA1-4C55-913A-FC2B50B2E053}" type="datetime1">
              <a:rPr lang="pt-PT" smtClean="0"/>
              <a:pPr/>
              <a:t>30-04-2016</a:t>
            </a:fld>
            <a:endParaRPr lang="pt-PT" dirty="0"/>
          </a:p>
        </p:txBody>
      </p:sp>
      <p:sp>
        <p:nvSpPr>
          <p:cNvPr id="6" name="Footer Placeholder 5"/>
          <p:cNvSpPr>
            <a:spLocks noGrp="1"/>
          </p:cNvSpPr>
          <p:nvPr>
            <p:ph type="ftr" sz="quarter" idx="11"/>
          </p:nvPr>
        </p:nvSpPr>
        <p:spPr/>
        <p:txBody>
          <a:bodyPr/>
          <a:lstStyle/>
          <a:p>
            <a:endParaRPr lang="pt-PT" dirty="0"/>
          </a:p>
        </p:txBody>
      </p:sp>
      <p:sp>
        <p:nvSpPr>
          <p:cNvPr id="7" name="Slide Number Placeholder 6"/>
          <p:cNvSpPr>
            <a:spLocks noGrp="1"/>
          </p:cNvSpPr>
          <p:nvPr>
            <p:ph type="sldNum" sz="quarter" idx="12"/>
          </p:nvPr>
        </p:nvSpPr>
        <p:spPr/>
        <p:txBody>
          <a:bodyPr/>
          <a:lstStyle/>
          <a:p>
            <a:fld id="{ED6722FC-C179-45E8-B897-C991F22665CD}" type="slidenum">
              <a:rPr lang="pt-PT" smtClean="0"/>
              <a:pPr/>
              <a:t>‹nº›</a:t>
            </a:fld>
            <a:endParaRPr lang="pt-PT" dirty="0"/>
          </a:p>
        </p:txBody>
      </p:sp>
    </p:spTree>
    <p:extLst>
      <p:ext uri="{BB962C8B-B14F-4D97-AF65-F5344CB8AC3E}">
        <p14:creationId xmlns:p14="http://schemas.microsoft.com/office/powerpoint/2010/main" val="11788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PT" smtClean="0"/>
              <a:t>Clique para editar o estilo</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4" name="Date Placeholder 3"/>
          <p:cNvSpPr>
            <a:spLocks noGrp="1"/>
          </p:cNvSpPr>
          <p:nvPr>
            <p:ph type="dt" sz="half" idx="10"/>
          </p:nvPr>
        </p:nvSpPr>
        <p:spPr/>
        <p:txBody>
          <a:bodyPr/>
          <a:lstStyle/>
          <a:p>
            <a:fld id="{221B1DD4-F824-4095-B98A-1845F654380D}" type="datetime1">
              <a:rPr lang="pt-PT" smtClean="0"/>
              <a:pPr/>
              <a:t>30-04-2016</a:t>
            </a:fld>
            <a:endParaRPr lang="pt-PT" dirty="0"/>
          </a:p>
        </p:txBody>
      </p:sp>
      <p:sp>
        <p:nvSpPr>
          <p:cNvPr id="5" name="Footer Placeholder 4"/>
          <p:cNvSpPr>
            <a:spLocks noGrp="1"/>
          </p:cNvSpPr>
          <p:nvPr>
            <p:ph type="ftr" sz="quarter" idx="11"/>
          </p:nvPr>
        </p:nvSpPr>
        <p:spPr/>
        <p:txBody>
          <a:bodyPr/>
          <a:lstStyle/>
          <a:p>
            <a:endParaRPr lang="pt-PT" dirty="0"/>
          </a:p>
        </p:txBody>
      </p:sp>
      <p:sp>
        <p:nvSpPr>
          <p:cNvPr id="6" name="Slide Number Placeholder 5"/>
          <p:cNvSpPr>
            <a:spLocks noGrp="1"/>
          </p:cNvSpPr>
          <p:nvPr>
            <p:ph type="sldNum" sz="quarter" idx="12"/>
          </p:nvPr>
        </p:nvSpPr>
        <p:spPr/>
        <p:txBody>
          <a:bodyPr/>
          <a:lstStyle/>
          <a:p>
            <a:fld id="{ED6722FC-C179-45E8-B897-C991F22665CD}" type="slidenum">
              <a:rPr lang="pt-PT" smtClean="0"/>
              <a:pPr/>
              <a:t>‹nº›</a:t>
            </a:fld>
            <a:endParaRPr lang="pt-PT" dirty="0"/>
          </a:p>
        </p:txBody>
      </p:sp>
    </p:spTree>
    <p:extLst>
      <p:ext uri="{BB962C8B-B14F-4D97-AF65-F5344CB8AC3E}">
        <p14:creationId xmlns:p14="http://schemas.microsoft.com/office/powerpoint/2010/main" val="2510898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t-PT" smtClean="0"/>
              <a:t>Clique para editar o estilo</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t-PT" smtClean="0"/>
              <a:t>Clique para editar os estilos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4" name="Date Placeholder 3"/>
          <p:cNvSpPr>
            <a:spLocks noGrp="1"/>
          </p:cNvSpPr>
          <p:nvPr>
            <p:ph type="dt" sz="half" idx="10"/>
          </p:nvPr>
        </p:nvSpPr>
        <p:spPr/>
        <p:txBody>
          <a:bodyPr/>
          <a:lstStyle/>
          <a:p>
            <a:fld id="{964B316B-BD0B-437E-AA9D-37D7708008DB}" type="datetime1">
              <a:rPr lang="pt-PT" smtClean="0"/>
              <a:pPr/>
              <a:t>30-04-2016</a:t>
            </a:fld>
            <a:endParaRPr lang="pt-PT" dirty="0"/>
          </a:p>
        </p:txBody>
      </p:sp>
      <p:sp>
        <p:nvSpPr>
          <p:cNvPr id="5" name="Footer Placeholder 4"/>
          <p:cNvSpPr>
            <a:spLocks noGrp="1"/>
          </p:cNvSpPr>
          <p:nvPr>
            <p:ph type="ftr" sz="quarter" idx="11"/>
          </p:nvPr>
        </p:nvSpPr>
        <p:spPr/>
        <p:txBody>
          <a:bodyPr/>
          <a:lstStyle/>
          <a:p>
            <a:endParaRPr lang="pt-PT" dirty="0"/>
          </a:p>
        </p:txBody>
      </p:sp>
      <p:sp>
        <p:nvSpPr>
          <p:cNvPr id="6" name="Slide Number Placeholder 5"/>
          <p:cNvSpPr>
            <a:spLocks noGrp="1"/>
          </p:cNvSpPr>
          <p:nvPr>
            <p:ph type="sldNum" sz="quarter" idx="12"/>
          </p:nvPr>
        </p:nvSpPr>
        <p:spPr/>
        <p:txBody>
          <a:bodyPr/>
          <a:lstStyle/>
          <a:p>
            <a:fld id="{ED6722FC-C179-45E8-B897-C991F22665CD}" type="slidenum">
              <a:rPr lang="pt-PT" smtClean="0"/>
              <a:pPr/>
              <a:t>‹nº›</a:t>
            </a:fld>
            <a:endParaRPr lang="pt-PT"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98574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PT" smtClean="0"/>
              <a:t>Clique para editar o estilo</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7F61A6BA-894C-4FD3-A98A-96C233BD6522}" type="datetime1">
              <a:rPr lang="pt-PT" smtClean="0"/>
              <a:pPr/>
              <a:t>30-04-2016</a:t>
            </a:fld>
            <a:endParaRPr lang="pt-PT" dirty="0"/>
          </a:p>
        </p:txBody>
      </p:sp>
      <p:sp>
        <p:nvSpPr>
          <p:cNvPr id="5" name="Footer Placeholder 4"/>
          <p:cNvSpPr>
            <a:spLocks noGrp="1"/>
          </p:cNvSpPr>
          <p:nvPr>
            <p:ph type="ftr" sz="quarter" idx="11"/>
          </p:nvPr>
        </p:nvSpPr>
        <p:spPr/>
        <p:txBody>
          <a:bodyPr/>
          <a:lstStyle/>
          <a:p>
            <a:endParaRPr lang="pt-PT" dirty="0"/>
          </a:p>
        </p:txBody>
      </p:sp>
      <p:sp>
        <p:nvSpPr>
          <p:cNvPr id="6" name="Slide Number Placeholder 5"/>
          <p:cNvSpPr>
            <a:spLocks noGrp="1"/>
          </p:cNvSpPr>
          <p:nvPr>
            <p:ph type="sldNum" sz="quarter" idx="12"/>
          </p:nvPr>
        </p:nvSpPr>
        <p:spPr/>
        <p:txBody>
          <a:bodyPr/>
          <a:lstStyle/>
          <a:p>
            <a:fld id="{ED6722FC-C179-45E8-B897-C991F22665CD}" type="slidenum">
              <a:rPr lang="pt-PT" smtClean="0"/>
              <a:pPr/>
              <a:t>‹nº›</a:t>
            </a:fld>
            <a:endParaRPr lang="pt-PT" dirty="0"/>
          </a:p>
        </p:txBody>
      </p:sp>
    </p:spTree>
    <p:extLst>
      <p:ext uri="{BB962C8B-B14F-4D97-AF65-F5344CB8AC3E}">
        <p14:creationId xmlns:p14="http://schemas.microsoft.com/office/powerpoint/2010/main" val="4254279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PT" smtClean="0"/>
              <a:t>Clique para editar o estilo</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F755562-0F82-40CD-A6E0-3FEF6FAE8932}" type="datetime1">
              <a:rPr lang="pt-PT" smtClean="0"/>
              <a:pPr/>
              <a:t>30-04-2016</a:t>
            </a:fld>
            <a:endParaRPr lang="pt-PT" dirty="0"/>
          </a:p>
        </p:txBody>
      </p:sp>
      <p:sp>
        <p:nvSpPr>
          <p:cNvPr id="4" name="Footer Placeholder 4"/>
          <p:cNvSpPr>
            <a:spLocks noGrp="1"/>
          </p:cNvSpPr>
          <p:nvPr>
            <p:ph type="ftr" sz="quarter" idx="11"/>
          </p:nvPr>
        </p:nvSpPr>
        <p:spPr/>
        <p:txBody>
          <a:bodyPr/>
          <a:lstStyle/>
          <a:p>
            <a:endParaRPr lang="pt-PT" dirty="0"/>
          </a:p>
        </p:txBody>
      </p:sp>
      <p:sp>
        <p:nvSpPr>
          <p:cNvPr id="6" name="Slide Number Placeholder 5"/>
          <p:cNvSpPr>
            <a:spLocks noGrp="1"/>
          </p:cNvSpPr>
          <p:nvPr>
            <p:ph type="sldNum" sz="quarter" idx="12"/>
          </p:nvPr>
        </p:nvSpPr>
        <p:spPr/>
        <p:txBody>
          <a:bodyPr/>
          <a:lstStyle/>
          <a:p>
            <a:fld id="{ED6722FC-C179-45E8-B897-C991F22665CD}" type="slidenum">
              <a:rPr lang="pt-PT" smtClean="0"/>
              <a:pPr/>
              <a:t>‹nº›</a:t>
            </a:fld>
            <a:endParaRPr lang="pt-PT" dirty="0"/>
          </a:p>
        </p:txBody>
      </p:sp>
    </p:spTree>
    <p:extLst>
      <p:ext uri="{BB962C8B-B14F-4D97-AF65-F5344CB8AC3E}">
        <p14:creationId xmlns:p14="http://schemas.microsoft.com/office/powerpoint/2010/main" val="3613548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na de 3 Image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PT" smtClean="0"/>
              <a:t>Clique para editar o estilo</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dirty="0" smtClean="0"/>
              <a:t>Clique no ícone para adicionar uma imagem</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dirty="0" smtClean="0"/>
              <a:t>Clique no ícone para adicionar uma imagem</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dirty="0" smtClean="0"/>
              <a:t>Clique no ícone para adicionar uma imagem</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42492E6-56E7-4352-B8AB-AAB95DC5A72F}" type="datetime1">
              <a:rPr lang="pt-PT" smtClean="0"/>
              <a:pPr/>
              <a:t>30-04-2016</a:t>
            </a:fld>
            <a:endParaRPr lang="pt-PT" dirty="0"/>
          </a:p>
        </p:txBody>
      </p:sp>
      <p:sp>
        <p:nvSpPr>
          <p:cNvPr id="4" name="Footer Placeholder 4"/>
          <p:cNvSpPr>
            <a:spLocks noGrp="1"/>
          </p:cNvSpPr>
          <p:nvPr>
            <p:ph type="ftr" sz="quarter" idx="11"/>
          </p:nvPr>
        </p:nvSpPr>
        <p:spPr/>
        <p:txBody>
          <a:bodyPr/>
          <a:lstStyle/>
          <a:p>
            <a:endParaRPr lang="pt-PT" dirty="0"/>
          </a:p>
        </p:txBody>
      </p:sp>
      <p:sp>
        <p:nvSpPr>
          <p:cNvPr id="6" name="Slide Number Placeholder 5"/>
          <p:cNvSpPr>
            <a:spLocks noGrp="1"/>
          </p:cNvSpPr>
          <p:nvPr>
            <p:ph type="sldNum" sz="quarter" idx="12"/>
          </p:nvPr>
        </p:nvSpPr>
        <p:spPr/>
        <p:txBody>
          <a:bodyPr/>
          <a:lstStyle/>
          <a:p>
            <a:fld id="{ED6722FC-C179-45E8-B897-C991F22665CD}" type="slidenum">
              <a:rPr lang="pt-PT" smtClean="0"/>
              <a:pPr/>
              <a:t>‹nº›</a:t>
            </a:fld>
            <a:endParaRPr lang="pt-PT" dirty="0"/>
          </a:p>
        </p:txBody>
      </p:sp>
    </p:spTree>
    <p:extLst>
      <p:ext uri="{BB962C8B-B14F-4D97-AF65-F5344CB8AC3E}">
        <p14:creationId xmlns:p14="http://schemas.microsoft.com/office/powerpoint/2010/main" val="168919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Vertical Text Placeholder 2"/>
          <p:cNvSpPr>
            <a:spLocks noGrp="1"/>
          </p:cNvSpPr>
          <p:nvPr>
            <p:ph type="body" orient="vert" idx="1"/>
          </p:nvPr>
        </p:nvSpPr>
        <p:spPr/>
        <p:txBody>
          <a:bodyPr vert="eaVert" anchor="t" anchorCtr="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C16FBBED-35C8-4C18-94ED-505C22C0E8D9}" type="datetime1">
              <a:rPr lang="pt-PT" smtClean="0"/>
              <a:pPr/>
              <a:t>30-04-2016</a:t>
            </a:fld>
            <a:endParaRPr lang="pt-PT" dirty="0"/>
          </a:p>
        </p:txBody>
      </p:sp>
      <p:sp>
        <p:nvSpPr>
          <p:cNvPr id="5" name="Footer Placeholder 4"/>
          <p:cNvSpPr>
            <a:spLocks noGrp="1"/>
          </p:cNvSpPr>
          <p:nvPr>
            <p:ph type="ftr" sz="quarter" idx="11"/>
          </p:nvPr>
        </p:nvSpPr>
        <p:spPr/>
        <p:txBody>
          <a:bodyPr/>
          <a:lstStyle/>
          <a:p>
            <a:endParaRPr lang="pt-PT" dirty="0"/>
          </a:p>
        </p:txBody>
      </p:sp>
      <p:sp>
        <p:nvSpPr>
          <p:cNvPr id="6" name="Slide Number Placeholder 5"/>
          <p:cNvSpPr>
            <a:spLocks noGrp="1"/>
          </p:cNvSpPr>
          <p:nvPr>
            <p:ph type="sldNum" sz="quarter" idx="12"/>
          </p:nvPr>
        </p:nvSpPr>
        <p:spPr/>
        <p:txBody>
          <a:bodyPr/>
          <a:lstStyle/>
          <a:p>
            <a:fld id="{ED6722FC-C179-45E8-B897-C991F22665CD}" type="slidenum">
              <a:rPr lang="pt-PT" smtClean="0"/>
              <a:pPr/>
              <a:t>‹nº›</a:t>
            </a:fld>
            <a:endParaRPr lang="pt-PT" dirty="0"/>
          </a:p>
        </p:txBody>
      </p:sp>
    </p:spTree>
    <p:extLst>
      <p:ext uri="{BB962C8B-B14F-4D97-AF65-F5344CB8AC3E}">
        <p14:creationId xmlns:p14="http://schemas.microsoft.com/office/powerpoint/2010/main" val="1115795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t-PT" smtClean="0"/>
              <a:t>Clique para editar o estilo</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C1F91C10-7163-450B-9675-5ACFE1CF733B}" type="datetime1">
              <a:rPr lang="pt-PT" smtClean="0"/>
              <a:pPr/>
              <a:t>30-04-2016</a:t>
            </a:fld>
            <a:endParaRPr lang="pt-PT" dirty="0"/>
          </a:p>
        </p:txBody>
      </p:sp>
      <p:sp>
        <p:nvSpPr>
          <p:cNvPr id="5" name="Footer Placeholder 4"/>
          <p:cNvSpPr>
            <a:spLocks noGrp="1"/>
          </p:cNvSpPr>
          <p:nvPr>
            <p:ph type="ftr" sz="quarter" idx="11"/>
          </p:nvPr>
        </p:nvSpPr>
        <p:spPr/>
        <p:txBody>
          <a:bodyPr/>
          <a:lstStyle/>
          <a:p>
            <a:endParaRPr lang="pt-PT" dirty="0"/>
          </a:p>
        </p:txBody>
      </p:sp>
      <p:sp>
        <p:nvSpPr>
          <p:cNvPr id="6" name="Slide Number Placeholder 5"/>
          <p:cNvSpPr>
            <a:spLocks noGrp="1"/>
          </p:cNvSpPr>
          <p:nvPr>
            <p:ph type="sldNum" sz="quarter" idx="12"/>
          </p:nvPr>
        </p:nvSpPr>
        <p:spPr/>
        <p:txBody>
          <a:bodyPr/>
          <a:lstStyle/>
          <a:p>
            <a:fld id="{ED6722FC-C179-45E8-B897-C991F22665CD}" type="slidenum">
              <a:rPr lang="pt-PT" smtClean="0"/>
              <a:pPr/>
              <a:t>‹nº›</a:t>
            </a:fld>
            <a:endParaRPr lang="pt-PT" dirty="0"/>
          </a:p>
        </p:txBody>
      </p:sp>
    </p:spTree>
    <p:extLst>
      <p:ext uri="{BB962C8B-B14F-4D97-AF65-F5344CB8AC3E}">
        <p14:creationId xmlns:p14="http://schemas.microsoft.com/office/powerpoint/2010/main" val="406398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3"/>
          <p:cNvSpPr>
            <a:spLocks noGrp="1"/>
          </p:cNvSpPr>
          <p:nvPr>
            <p:ph type="dt" sz="half" idx="10"/>
          </p:nvPr>
        </p:nvSpPr>
        <p:spPr/>
        <p:txBody>
          <a:bodyPr/>
          <a:lstStyle/>
          <a:p>
            <a:fld id="{DDAB6A16-1421-470B-8406-35844751B337}" type="datetime1">
              <a:rPr lang="pt-PT" smtClean="0"/>
              <a:pPr/>
              <a:t>30-04-2016</a:t>
            </a:fld>
            <a:endParaRPr lang="pt-PT" dirty="0"/>
          </a:p>
        </p:txBody>
      </p:sp>
      <p:sp>
        <p:nvSpPr>
          <p:cNvPr id="5" name="Footer Placeholder 4"/>
          <p:cNvSpPr>
            <a:spLocks noGrp="1"/>
          </p:cNvSpPr>
          <p:nvPr>
            <p:ph type="ftr" sz="quarter" idx="11"/>
          </p:nvPr>
        </p:nvSpPr>
        <p:spPr/>
        <p:txBody>
          <a:bodyPr/>
          <a:lstStyle/>
          <a:p>
            <a:endParaRPr lang="pt-PT" dirty="0"/>
          </a:p>
        </p:txBody>
      </p:sp>
      <p:sp>
        <p:nvSpPr>
          <p:cNvPr id="6" name="Slide Number Placeholder 5"/>
          <p:cNvSpPr>
            <a:spLocks noGrp="1"/>
          </p:cNvSpPr>
          <p:nvPr>
            <p:ph type="sldNum" sz="quarter" idx="12"/>
          </p:nvPr>
        </p:nvSpPr>
        <p:spPr/>
        <p:txBody>
          <a:bodyPr/>
          <a:lstStyle/>
          <a:p>
            <a:fld id="{ED6722FC-C179-45E8-B897-C991F22665CD}" type="slidenum">
              <a:rPr lang="pt-PT" smtClean="0"/>
              <a:pPr/>
              <a:t>‹nº›</a:t>
            </a:fld>
            <a:endParaRPr lang="pt-PT" dirty="0"/>
          </a:p>
        </p:txBody>
      </p:sp>
    </p:spTree>
    <p:extLst>
      <p:ext uri="{BB962C8B-B14F-4D97-AF65-F5344CB8AC3E}">
        <p14:creationId xmlns:p14="http://schemas.microsoft.com/office/powerpoint/2010/main" val="411995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PT" smtClean="0"/>
              <a:t>Clique para editar o estilo</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8FE66DB5-7714-46FE-9F66-D0DEF6B8785F}" type="datetime1">
              <a:rPr lang="pt-PT" smtClean="0"/>
              <a:pPr/>
              <a:t>30-04-2016</a:t>
            </a:fld>
            <a:endParaRPr lang="pt-PT" dirty="0"/>
          </a:p>
        </p:txBody>
      </p:sp>
      <p:sp>
        <p:nvSpPr>
          <p:cNvPr id="5" name="Footer Placeholder 4"/>
          <p:cNvSpPr>
            <a:spLocks noGrp="1"/>
          </p:cNvSpPr>
          <p:nvPr>
            <p:ph type="ftr" sz="quarter" idx="11"/>
          </p:nvPr>
        </p:nvSpPr>
        <p:spPr/>
        <p:txBody>
          <a:bodyPr/>
          <a:lstStyle/>
          <a:p>
            <a:endParaRPr lang="pt-PT" dirty="0"/>
          </a:p>
        </p:txBody>
      </p:sp>
      <p:sp>
        <p:nvSpPr>
          <p:cNvPr id="6" name="Slide Number Placeholder 5"/>
          <p:cNvSpPr>
            <a:spLocks noGrp="1"/>
          </p:cNvSpPr>
          <p:nvPr>
            <p:ph type="sldNum" sz="quarter" idx="12"/>
          </p:nvPr>
        </p:nvSpPr>
        <p:spPr/>
        <p:txBody>
          <a:bodyPr/>
          <a:lstStyle/>
          <a:p>
            <a:fld id="{ED6722FC-C179-45E8-B897-C991F22665CD}" type="slidenum">
              <a:rPr lang="pt-PT" smtClean="0"/>
              <a:pPr/>
              <a:t>‹nº›</a:t>
            </a:fld>
            <a:endParaRPr lang="pt-PT" dirty="0"/>
          </a:p>
        </p:txBody>
      </p:sp>
    </p:spTree>
    <p:extLst>
      <p:ext uri="{BB962C8B-B14F-4D97-AF65-F5344CB8AC3E}">
        <p14:creationId xmlns:p14="http://schemas.microsoft.com/office/powerpoint/2010/main" val="3960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4D291527-F446-42C5-96F1-CA628E3398EA}" type="datetime1">
              <a:rPr lang="pt-PT" smtClean="0"/>
              <a:pPr/>
              <a:t>30-04-2016</a:t>
            </a:fld>
            <a:endParaRPr lang="pt-PT" dirty="0"/>
          </a:p>
        </p:txBody>
      </p:sp>
      <p:sp>
        <p:nvSpPr>
          <p:cNvPr id="6" name="Footer Placeholder 5"/>
          <p:cNvSpPr>
            <a:spLocks noGrp="1"/>
          </p:cNvSpPr>
          <p:nvPr>
            <p:ph type="ftr" sz="quarter" idx="11"/>
          </p:nvPr>
        </p:nvSpPr>
        <p:spPr/>
        <p:txBody>
          <a:bodyPr/>
          <a:lstStyle/>
          <a:p>
            <a:endParaRPr lang="pt-PT" dirty="0"/>
          </a:p>
        </p:txBody>
      </p:sp>
      <p:sp>
        <p:nvSpPr>
          <p:cNvPr id="7" name="Slide Number Placeholder 6"/>
          <p:cNvSpPr>
            <a:spLocks noGrp="1"/>
          </p:cNvSpPr>
          <p:nvPr>
            <p:ph type="sldNum" sz="quarter" idx="12"/>
          </p:nvPr>
        </p:nvSpPr>
        <p:spPr/>
        <p:txBody>
          <a:bodyPr/>
          <a:lstStyle/>
          <a:p>
            <a:fld id="{ED6722FC-C179-45E8-B897-C991F22665CD}" type="slidenum">
              <a:rPr lang="pt-PT" smtClean="0"/>
              <a:pPr/>
              <a:t>‹nº›</a:t>
            </a:fld>
            <a:endParaRPr lang="pt-PT" dirty="0"/>
          </a:p>
        </p:txBody>
      </p:sp>
    </p:spTree>
    <p:extLst>
      <p:ext uri="{BB962C8B-B14F-4D97-AF65-F5344CB8AC3E}">
        <p14:creationId xmlns:p14="http://schemas.microsoft.com/office/powerpoint/2010/main" val="400866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AEEB8B92-4977-4620-8053-79754BA387DC}" type="datetime1">
              <a:rPr lang="pt-PT" smtClean="0"/>
              <a:pPr/>
              <a:t>30-04-2016</a:t>
            </a:fld>
            <a:endParaRPr lang="pt-PT" dirty="0"/>
          </a:p>
        </p:txBody>
      </p:sp>
      <p:sp>
        <p:nvSpPr>
          <p:cNvPr id="8" name="Footer Placeholder 7"/>
          <p:cNvSpPr>
            <a:spLocks noGrp="1"/>
          </p:cNvSpPr>
          <p:nvPr>
            <p:ph type="ftr" sz="quarter" idx="11"/>
          </p:nvPr>
        </p:nvSpPr>
        <p:spPr/>
        <p:txBody>
          <a:bodyPr/>
          <a:lstStyle/>
          <a:p>
            <a:endParaRPr lang="pt-PT" dirty="0"/>
          </a:p>
        </p:txBody>
      </p:sp>
      <p:sp>
        <p:nvSpPr>
          <p:cNvPr id="9" name="Slide Number Placeholder 8"/>
          <p:cNvSpPr>
            <a:spLocks noGrp="1"/>
          </p:cNvSpPr>
          <p:nvPr>
            <p:ph type="sldNum" sz="quarter" idx="12"/>
          </p:nvPr>
        </p:nvSpPr>
        <p:spPr/>
        <p:txBody>
          <a:bodyPr/>
          <a:lstStyle/>
          <a:p>
            <a:fld id="{ED6722FC-C179-45E8-B897-C991F22665CD}" type="slidenum">
              <a:rPr lang="pt-PT" smtClean="0"/>
              <a:pPr/>
              <a:t>‹nº›</a:t>
            </a:fld>
            <a:endParaRPr lang="pt-PT" dirty="0"/>
          </a:p>
        </p:txBody>
      </p:sp>
    </p:spTree>
    <p:extLst>
      <p:ext uri="{BB962C8B-B14F-4D97-AF65-F5344CB8AC3E}">
        <p14:creationId xmlns:p14="http://schemas.microsoft.com/office/powerpoint/2010/main" val="171466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7" name="Date Placeholder 2"/>
          <p:cNvSpPr>
            <a:spLocks noGrp="1"/>
          </p:cNvSpPr>
          <p:nvPr>
            <p:ph type="dt" sz="half" idx="10"/>
          </p:nvPr>
        </p:nvSpPr>
        <p:spPr/>
        <p:txBody>
          <a:bodyPr/>
          <a:lstStyle/>
          <a:p>
            <a:fld id="{3779B28F-8192-4474-94AF-EB6D6153C1BF}" type="datetime1">
              <a:rPr lang="pt-PT" smtClean="0"/>
              <a:pPr/>
              <a:t>30-04-2016</a:t>
            </a:fld>
            <a:endParaRPr lang="pt-PT" dirty="0"/>
          </a:p>
        </p:txBody>
      </p:sp>
      <p:sp>
        <p:nvSpPr>
          <p:cNvPr id="5" name="Footer Placeholder 3"/>
          <p:cNvSpPr>
            <a:spLocks noGrp="1"/>
          </p:cNvSpPr>
          <p:nvPr>
            <p:ph type="ftr" sz="quarter" idx="11"/>
          </p:nvPr>
        </p:nvSpPr>
        <p:spPr/>
        <p:txBody>
          <a:bodyPr/>
          <a:lstStyle/>
          <a:p>
            <a:endParaRPr lang="pt-PT" dirty="0"/>
          </a:p>
        </p:txBody>
      </p:sp>
      <p:sp>
        <p:nvSpPr>
          <p:cNvPr id="6" name="Slide Number Placeholder 4"/>
          <p:cNvSpPr>
            <a:spLocks noGrp="1"/>
          </p:cNvSpPr>
          <p:nvPr>
            <p:ph type="sldNum" sz="quarter" idx="12"/>
          </p:nvPr>
        </p:nvSpPr>
        <p:spPr/>
        <p:txBody>
          <a:bodyPr/>
          <a:lstStyle/>
          <a:p>
            <a:fld id="{ED6722FC-C179-45E8-B897-C991F22665CD}" type="slidenum">
              <a:rPr lang="pt-PT" smtClean="0"/>
              <a:pPr/>
              <a:t>‹nº›</a:t>
            </a:fld>
            <a:endParaRPr lang="pt-PT" dirty="0"/>
          </a:p>
        </p:txBody>
      </p:sp>
    </p:spTree>
    <p:extLst>
      <p:ext uri="{BB962C8B-B14F-4D97-AF65-F5344CB8AC3E}">
        <p14:creationId xmlns:p14="http://schemas.microsoft.com/office/powerpoint/2010/main" val="122008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5B7DDA-5445-4FA7-B7DE-B21B9DB532B2}" type="datetime1">
              <a:rPr lang="pt-PT" smtClean="0"/>
              <a:pPr/>
              <a:t>30-04-2016</a:t>
            </a:fld>
            <a:endParaRPr lang="pt-PT" dirty="0"/>
          </a:p>
        </p:txBody>
      </p:sp>
      <p:sp>
        <p:nvSpPr>
          <p:cNvPr id="5" name="Footer Placeholder 2"/>
          <p:cNvSpPr>
            <a:spLocks noGrp="1"/>
          </p:cNvSpPr>
          <p:nvPr>
            <p:ph type="ftr" sz="quarter" idx="11"/>
          </p:nvPr>
        </p:nvSpPr>
        <p:spPr/>
        <p:txBody>
          <a:bodyPr/>
          <a:lstStyle/>
          <a:p>
            <a:endParaRPr lang="pt-PT" dirty="0"/>
          </a:p>
        </p:txBody>
      </p:sp>
      <p:sp>
        <p:nvSpPr>
          <p:cNvPr id="6" name="Slide Number Placeholder 3"/>
          <p:cNvSpPr>
            <a:spLocks noGrp="1"/>
          </p:cNvSpPr>
          <p:nvPr>
            <p:ph type="sldNum" sz="quarter" idx="12"/>
          </p:nvPr>
        </p:nvSpPr>
        <p:spPr/>
        <p:txBody>
          <a:bodyPr/>
          <a:lstStyle/>
          <a:p>
            <a:fld id="{ED6722FC-C179-45E8-B897-C991F22665CD}" type="slidenum">
              <a:rPr lang="pt-PT" smtClean="0"/>
              <a:pPr/>
              <a:t>‹nº›</a:t>
            </a:fld>
            <a:endParaRPr lang="pt-PT" dirty="0"/>
          </a:p>
        </p:txBody>
      </p:sp>
    </p:spTree>
    <p:extLst>
      <p:ext uri="{BB962C8B-B14F-4D97-AF65-F5344CB8AC3E}">
        <p14:creationId xmlns:p14="http://schemas.microsoft.com/office/powerpoint/2010/main" val="286077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t-PT" smtClean="0"/>
              <a:t>Clique para editar o estilo</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7" name="Date Placeholder 4"/>
          <p:cNvSpPr>
            <a:spLocks noGrp="1"/>
          </p:cNvSpPr>
          <p:nvPr>
            <p:ph type="dt" sz="half" idx="10"/>
          </p:nvPr>
        </p:nvSpPr>
        <p:spPr/>
        <p:txBody>
          <a:bodyPr/>
          <a:lstStyle/>
          <a:p>
            <a:fld id="{83015EC4-7559-4A27-A6F1-0B74247F40DC}" type="datetime1">
              <a:rPr lang="pt-PT" smtClean="0"/>
              <a:pPr/>
              <a:t>30-04-2016</a:t>
            </a:fld>
            <a:endParaRPr lang="pt-PT" dirty="0"/>
          </a:p>
        </p:txBody>
      </p:sp>
      <p:sp>
        <p:nvSpPr>
          <p:cNvPr id="5" name="Footer Placeholder 5"/>
          <p:cNvSpPr>
            <a:spLocks noGrp="1"/>
          </p:cNvSpPr>
          <p:nvPr>
            <p:ph type="ftr" sz="quarter" idx="11"/>
          </p:nvPr>
        </p:nvSpPr>
        <p:spPr/>
        <p:txBody>
          <a:bodyPr/>
          <a:lstStyle/>
          <a:p>
            <a:endParaRPr lang="pt-PT" dirty="0"/>
          </a:p>
        </p:txBody>
      </p:sp>
      <p:sp>
        <p:nvSpPr>
          <p:cNvPr id="6" name="Slide Number Placeholder 6"/>
          <p:cNvSpPr>
            <a:spLocks noGrp="1"/>
          </p:cNvSpPr>
          <p:nvPr>
            <p:ph type="sldNum" sz="quarter" idx="12"/>
          </p:nvPr>
        </p:nvSpPr>
        <p:spPr/>
        <p:txBody>
          <a:bodyPr/>
          <a:lstStyle/>
          <a:p>
            <a:fld id="{ED6722FC-C179-45E8-B897-C991F22665CD}" type="slidenum">
              <a:rPr lang="pt-PT" smtClean="0"/>
              <a:pPr/>
              <a:t>‹nº›</a:t>
            </a:fld>
            <a:endParaRPr lang="pt-PT" dirty="0"/>
          </a:p>
        </p:txBody>
      </p:sp>
    </p:spTree>
    <p:extLst>
      <p:ext uri="{BB962C8B-B14F-4D97-AF65-F5344CB8AC3E}">
        <p14:creationId xmlns:p14="http://schemas.microsoft.com/office/powerpoint/2010/main" val="68094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PT" smtClean="0"/>
              <a:t>Clique para editar o estilo</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dirty="0" smtClean="0"/>
              <a:t>Clique no ícone para adicionar uma imagem</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F32C95D4-117C-4882-BE88-AB19BB907EE3}" type="datetime1">
              <a:rPr lang="pt-PT" smtClean="0"/>
              <a:pPr/>
              <a:t>30-04-2016</a:t>
            </a:fld>
            <a:endParaRPr lang="pt-PT" dirty="0"/>
          </a:p>
        </p:txBody>
      </p:sp>
      <p:sp>
        <p:nvSpPr>
          <p:cNvPr id="6" name="Footer Placeholder 5"/>
          <p:cNvSpPr>
            <a:spLocks noGrp="1"/>
          </p:cNvSpPr>
          <p:nvPr>
            <p:ph type="ftr" sz="quarter" idx="11"/>
          </p:nvPr>
        </p:nvSpPr>
        <p:spPr/>
        <p:txBody>
          <a:bodyPr/>
          <a:lstStyle/>
          <a:p>
            <a:endParaRPr lang="pt-PT" dirty="0"/>
          </a:p>
        </p:txBody>
      </p:sp>
      <p:sp>
        <p:nvSpPr>
          <p:cNvPr id="7" name="Slide Number Placeholder 6"/>
          <p:cNvSpPr>
            <a:spLocks noGrp="1"/>
          </p:cNvSpPr>
          <p:nvPr>
            <p:ph type="sldNum" sz="quarter" idx="12"/>
          </p:nvPr>
        </p:nvSpPr>
        <p:spPr/>
        <p:txBody>
          <a:bodyPr/>
          <a:lstStyle/>
          <a:p>
            <a:fld id="{ED6722FC-C179-45E8-B897-C991F22665CD}" type="slidenum">
              <a:rPr lang="pt-PT" smtClean="0"/>
              <a:pPr/>
              <a:t>‹nº›</a:t>
            </a:fld>
            <a:endParaRPr lang="pt-PT" dirty="0"/>
          </a:p>
        </p:txBody>
      </p:sp>
    </p:spTree>
    <p:extLst>
      <p:ext uri="{BB962C8B-B14F-4D97-AF65-F5344CB8AC3E}">
        <p14:creationId xmlns:p14="http://schemas.microsoft.com/office/powerpoint/2010/main" val="372397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t-PT" smtClean="0"/>
              <a:t>Clique para editar o estilo</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CB0FCAC-CAD5-47EC-8860-DF13FED06E37}" type="datetime1">
              <a:rPr lang="pt-PT" smtClean="0"/>
              <a:pPr/>
              <a:t>30-04-2016</a:t>
            </a:fld>
            <a:endParaRPr lang="pt-PT"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t-PT"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D6722FC-C179-45E8-B897-C991F22665CD}" type="slidenum">
              <a:rPr lang="pt-PT" smtClean="0"/>
              <a:pPr/>
              <a:t>‹nº›</a:t>
            </a:fld>
            <a:endParaRPr lang="pt-PT" dirty="0"/>
          </a:p>
        </p:txBody>
      </p:sp>
    </p:spTree>
    <p:extLst>
      <p:ext uri="{BB962C8B-B14F-4D97-AF65-F5344CB8AC3E}">
        <p14:creationId xmlns:p14="http://schemas.microsoft.com/office/powerpoint/2010/main" val="39693917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commons/9/9b/2007_07_16_parlament_europejski_bruksela_21.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pt.wikipedia.org/wiki/Ficheiro:Justus_Lipsius_tout_le_nord-est_689_MOD.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6/6e/Justus_Lipsius_Building_enterance.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pt.wikipedia.org/wiki/Ficheiro:Europ%C3%A4ischer_Gerichtshof.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pt.wikipedia.org/wiki/Organiza&#231;&#227;o_das_Na&#231;&#245;es_Unida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447801"/>
            <a:ext cx="8825658" cy="3124200"/>
          </a:xfrm>
        </p:spPr>
        <p:txBody>
          <a:bodyPr/>
          <a:lstStyle/>
          <a:p>
            <a:pPr algn="ctr"/>
            <a:r>
              <a:rPr lang="pt-PT" sz="6000" dirty="0" smtClean="0"/>
              <a:t>A União Europeia</a:t>
            </a:r>
            <a:endParaRPr lang="pt-PT" sz="6000" dirty="0"/>
          </a:p>
        </p:txBody>
      </p:sp>
      <p:sp>
        <p:nvSpPr>
          <p:cNvPr id="3" name="Subtítulo 2"/>
          <p:cNvSpPr>
            <a:spLocks noGrp="1"/>
          </p:cNvSpPr>
          <p:nvPr>
            <p:ph type="subTitle" idx="1"/>
          </p:nvPr>
        </p:nvSpPr>
        <p:spPr>
          <a:xfrm>
            <a:off x="1154955" y="4609071"/>
            <a:ext cx="8825658" cy="1519880"/>
          </a:xfrm>
        </p:spPr>
        <p:txBody>
          <a:bodyPr/>
          <a:lstStyle/>
          <a:p>
            <a:pPr algn="r"/>
            <a:r>
              <a:rPr lang="pt-PT" dirty="0" smtClean="0"/>
              <a:t>Trabalho Elaborado por:</a:t>
            </a:r>
          </a:p>
          <a:p>
            <a:pPr algn="r"/>
            <a:r>
              <a:rPr lang="pt-PT" dirty="0" smtClean="0"/>
              <a:t>Tomás Gomes Nª19 7ªB</a:t>
            </a:r>
            <a:endParaRPr lang="pt-PT" dirty="0"/>
          </a:p>
        </p:txBody>
      </p:sp>
      <p:sp>
        <p:nvSpPr>
          <p:cNvPr id="4" name="Marcador de Posição do Número do Diapositivo 3"/>
          <p:cNvSpPr>
            <a:spLocks noGrp="1"/>
          </p:cNvSpPr>
          <p:nvPr>
            <p:ph type="sldNum" sz="quarter" idx="12"/>
          </p:nvPr>
        </p:nvSpPr>
        <p:spPr/>
        <p:txBody>
          <a:bodyPr/>
          <a:lstStyle/>
          <a:p>
            <a:fld id="{ED6722FC-C179-45E8-B897-C991F22665CD}" type="slidenum">
              <a:rPr lang="pt-PT" smtClean="0"/>
              <a:pPr/>
              <a:t>1</a:t>
            </a:fld>
            <a:endParaRPr lang="pt-PT" dirty="0"/>
          </a:p>
        </p:txBody>
      </p:sp>
      <p:pic>
        <p:nvPicPr>
          <p:cNvPr id="1026" name="Picture 2" descr="C:\Users\User\Desktop\10.jpg"/>
          <p:cNvPicPr>
            <a:picLocks noChangeAspect="1" noChangeArrowheads="1"/>
          </p:cNvPicPr>
          <p:nvPr/>
        </p:nvPicPr>
        <p:blipFill>
          <a:blip r:embed="rId2"/>
          <a:srcRect/>
          <a:stretch>
            <a:fillRect/>
          </a:stretch>
        </p:blipFill>
        <p:spPr bwMode="auto">
          <a:xfrm>
            <a:off x="4100384" y="308920"/>
            <a:ext cx="3991232" cy="3262184"/>
          </a:xfrm>
          <a:prstGeom prst="ellipse">
            <a:avLst/>
          </a:prstGeom>
          <a:ln>
            <a:noFill/>
          </a:ln>
          <a:effectLst>
            <a:softEdge rad="112500"/>
          </a:effectLst>
        </p:spPr>
      </p:pic>
    </p:spTree>
    <p:extLst>
      <p:ext uri="{BB962C8B-B14F-4D97-AF65-F5344CB8AC3E}">
        <p14:creationId xmlns:p14="http://schemas.microsoft.com/office/powerpoint/2010/main" val="811463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cheiro:2007 07 16 parlament europejski bruksela 2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875" y="2323789"/>
            <a:ext cx="2339975" cy="205050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46111" y="452718"/>
            <a:ext cx="9404723" cy="968309"/>
          </a:xfrm>
        </p:spPr>
        <p:txBody>
          <a:bodyPr/>
          <a:lstStyle/>
          <a:p>
            <a:pPr algn="just"/>
            <a:r>
              <a:rPr lang="pt-PT" dirty="0" smtClean="0"/>
              <a:t> </a:t>
            </a:r>
            <a:r>
              <a:rPr lang="pt-PT" sz="2400" b="1" dirty="0" smtClean="0">
                <a:latin typeface="Arial" pitchFamily="34" charset="0"/>
                <a:cs typeface="Arial" pitchFamily="34" charset="0"/>
              </a:rPr>
              <a:t>As várias instituições da União Europeia e as suas principais funções;</a:t>
            </a:r>
            <a:r>
              <a:rPr lang="pt-PT" dirty="0" smtClean="0"/>
              <a:t/>
            </a:r>
            <a:br>
              <a:rPr lang="pt-PT" dirty="0" smtClean="0"/>
            </a:br>
            <a:endParaRPr lang="pt-PT" dirty="0"/>
          </a:p>
        </p:txBody>
      </p:sp>
      <p:sp>
        <p:nvSpPr>
          <p:cNvPr id="3" name="Marcador de Posição de Conteúdo 2"/>
          <p:cNvSpPr>
            <a:spLocks noGrp="1"/>
          </p:cNvSpPr>
          <p:nvPr>
            <p:ph idx="1"/>
          </p:nvPr>
        </p:nvSpPr>
        <p:spPr>
          <a:xfrm>
            <a:off x="1103312" y="1692876"/>
            <a:ext cx="10166050" cy="4967416"/>
          </a:xfrm>
        </p:spPr>
        <p:txBody>
          <a:bodyPr>
            <a:normAutofit/>
          </a:bodyPr>
          <a:lstStyle/>
          <a:p>
            <a:pPr algn="just"/>
            <a:r>
              <a:rPr lang="pt-PT" dirty="0" smtClean="0">
                <a:latin typeface="Arial" pitchFamily="34" charset="0"/>
                <a:cs typeface="Arial" pitchFamily="34" charset="0"/>
              </a:rPr>
              <a:t>O Parlamento Europeu é o </a:t>
            </a:r>
            <a:r>
              <a:rPr lang="pt-PT" b="1" dirty="0" smtClean="0">
                <a:latin typeface="Arial" pitchFamily="34" charset="0"/>
                <a:cs typeface="Arial" pitchFamily="34" charset="0"/>
              </a:rPr>
              <a:t>órgão legislativo</a:t>
            </a:r>
            <a:r>
              <a:rPr lang="pt-PT" dirty="0" smtClean="0">
                <a:latin typeface="Arial" pitchFamily="34" charset="0"/>
                <a:cs typeface="Arial" pitchFamily="34" charset="0"/>
              </a:rPr>
              <a:t> da UE. É </a:t>
            </a:r>
            <a:r>
              <a:rPr lang="pt-PT" b="1" dirty="0" smtClean="0">
                <a:latin typeface="Arial" pitchFamily="34" charset="0"/>
                <a:cs typeface="Arial" pitchFamily="34" charset="0"/>
              </a:rPr>
              <a:t>diretamente eleito pelos cidadãos europeus</a:t>
            </a:r>
            <a:r>
              <a:rPr lang="pt-PT" dirty="0" smtClean="0">
                <a:latin typeface="Arial" pitchFamily="34" charset="0"/>
                <a:cs typeface="Arial" pitchFamily="34" charset="0"/>
              </a:rPr>
              <a:t> de cinco em cinco anos. As últimas eleições tiveram lugar em maio de 2014.</a:t>
            </a:r>
          </a:p>
          <a:p>
            <a:r>
              <a:rPr lang="pt-PT" dirty="0" smtClean="0">
                <a:latin typeface="Arial" pitchFamily="34" charset="0"/>
                <a:cs typeface="Arial" pitchFamily="34" charset="0"/>
              </a:rPr>
              <a:t>O Parlamento Europeu representa todos os cidadãos da União Europeia. Todos os meses se realiza uma grande reunião em Estrasburgo (França) para debater e decidir novas leis para a Europa.</a:t>
            </a:r>
          </a:p>
          <a:p>
            <a:r>
              <a:rPr lang="pt-PT" dirty="0" smtClean="0">
                <a:latin typeface="Arial" pitchFamily="34" charset="0"/>
                <a:cs typeface="Arial" pitchFamily="34" charset="0"/>
              </a:rPr>
              <a:t>O Parlamento Europeu é formado por 751 deputados. São escolhidos de cinco em cinco anos numa eleição em que todos os cidadãos adultos da União Europeia têm oportunidade de votar. Ao escolhermos um deputado ou ao falarmos com ele, temos uma palavra a dizer sobre o que a União Europeia decide fazer.</a:t>
            </a:r>
            <a:br>
              <a:rPr lang="pt-PT" dirty="0" smtClean="0">
                <a:latin typeface="Arial" pitchFamily="34" charset="0"/>
                <a:cs typeface="Arial" pitchFamily="34" charset="0"/>
              </a:rPr>
            </a:br>
            <a:endParaRPr lang="pt-PT" altLang="pt-PT" dirty="0">
              <a:latin typeface="Arial" pitchFamily="34" charset="0"/>
              <a:cs typeface="Arial" pitchFamily="34" charset="0"/>
            </a:endParaRPr>
          </a:p>
        </p:txBody>
      </p:sp>
      <p:sp>
        <p:nvSpPr>
          <p:cNvPr id="5" name="Marcador de Posição do Número do Diapositivo 4"/>
          <p:cNvSpPr>
            <a:spLocks noGrp="1"/>
          </p:cNvSpPr>
          <p:nvPr>
            <p:ph type="sldNum" sz="quarter" idx="12"/>
          </p:nvPr>
        </p:nvSpPr>
        <p:spPr/>
        <p:txBody>
          <a:bodyPr/>
          <a:lstStyle/>
          <a:p>
            <a:fld id="{ED6722FC-C179-45E8-B897-C991F22665CD}" type="slidenum">
              <a:rPr lang="pt-PT" smtClean="0"/>
              <a:pPr/>
              <a:t>10</a:t>
            </a:fld>
            <a:endParaRPr lang="pt-PT" dirty="0"/>
          </a:p>
        </p:txBody>
      </p:sp>
    </p:spTree>
    <p:extLst>
      <p:ext uri="{BB962C8B-B14F-4D97-AF65-F5344CB8AC3E}">
        <p14:creationId xmlns:p14="http://schemas.microsoft.com/office/powerpoint/2010/main" val="392827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upload.wikimedia.org/wikipedia/commons/thumb/d/d0/Justus_Lipsius_tout_le_nord-est_689_MOD.jpg/220px-Justus_Lipsius_tout_le_nord-est_689_MO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966" y="3310759"/>
            <a:ext cx="2317531" cy="214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646111" y="452718"/>
            <a:ext cx="9404723" cy="1067163"/>
          </a:xfrm>
        </p:spPr>
        <p:txBody>
          <a:bodyPr/>
          <a:lstStyle/>
          <a:p>
            <a:pPr algn="ctr"/>
            <a:r>
              <a:rPr lang="pt-PT" sz="2400" b="1" dirty="0">
                <a:latin typeface="Century Gothic" panose="020B0502020202020204" pitchFamily="34" charset="0"/>
                <a:cs typeface="Arial" panose="020B0604020202020204" pitchFamily="34" charset="0"/>
              </a:rPr>
              <a:t>COMISSÃO EUROPEIA</a:t>
            </a:r>
            <a:r>
              <a:rPr lang="pt-PT" sz="2400" b="1" dirty="0">
                <a:latin typeface="Arial Black" panose="020B0A04020102020204" pitchFamily="34" charset="0"/>
              </a:rPr>
              <a:t/>
            </a:r>
            <a:br>
              <a:rPr lang="pt-PT" sz="2400" b="1" dirty="0">
                <a:latin typeface="Arial Black" panose="020B0A04020102020204" pitchFamily="34" charset="0"/>
              </a:rPr>
            </a:br>
            <a:endParaRPr lang="pt-PT" sz="2400" b="1" dirty="0"/>
          </a:p>
        </p:txBody>
      </p:sp>
      <p:sp>
        <p:nvSpPr>
          <p:cNvPr id="3" name="Marcador de Posição de Conteúdo 2"/>
          <p:cNvSpPr>
            <a:spLocks noGrp="1"/>
          </p:cNvSpPr>
          <p:nvPr>
            <p:ph idx="1"/>
          </p:nvPr>
        </p:nvSpPr>
        <p:spPr/>
        <p:txBody>
          <a:bodyPr/>
          <a:lstStyle/>
          <a:p>
            <a:pPr algn="just"/>
            <a:r>
              <a:rPr lang="pt-PT" altLang="pt-PT" dirty="0" smtClean="0">
                <a:latin typeface="Arial" panose="020B0604020202020204" pitchFamily="34" charset="0"/>
                <a:cs typeface="Arial" panose="020B0604020202020204" pitchFamily="34" charset="0"/>
              </a:rPr>
              <a:t>É </a:t>
            </a:r>
            <a:r>
              <a:rPr lang="pt-PT" altLang="pt-PT" dirty="0">
                <a:latin typeface="Arial" panose="020B0604020202020204" pitchFamily="34" charset="0"/>
                <a:cs typeface="Arial" panose="020B0604020202020204" pitchFamily="34" charset="0"/>
              </a:rPr>
              <a:t>constituída por comissários escolhidos pelos governos dos vários países </a:t>
            </a:r>
            <a:r>
              <a:rPr lang="pt-PT" altLang="pt-PT" dirty="0" smtClean="0">
                <a:latin typeface="Arial" panose="020B0604020202020204" pitchFamily="34" charset="0"/>
                <a:cs typeface="Arial" panose="020B0604020202020204" pitchFamily="34" charset="0"/>
              </a:rPr>
              <a:t>membros.</a:t>
            </a:r>
          </a:p>
          <a:p>
            <a:pPr algn="just"/>
            <a:r>
              <a:rPr lang="pt-PT" dirty="0" smtClean="0">
                <a:latin typeface="Arial" panose="020B0604020202020204" pitchFamily="34" charset="0"/>
              </a:rPr>
              <a:t> A sua missão consiste em refletir sobre o que será melhor para a União Europeia no seu conjunto e em propor nova legislação para toda a União Europeia. As leis são propostas pela Comissão e decididas pelo Parlamento e pelo Conselho.</a:t>
            </a:r>
          </a:p>
          <a:p>
            <a:pPr algn="just"/>
            <a:r>
              <a:rPr lang="pt-PT" dirty="0" smtClean="0">
                <a:latin typeface="Arial" panose="020B0604020202020204" pitchFamily="34" charset="0"/>
              </a:rPr>
              <a:t>No seu trabalho, os comissários são ajudados por peritos, advogados, secretárias, tradutores, etc. São eles que asseguram o trabalho quotidiano da União Europeia.</a:t>
            </a:r>
            <a:endParaRPr lang="pt-PT" dirty="0"/>
          </a:p>
        </p:txBody>
      </p:sp>
      <p:sp>
        <p:nvSpPr>
          <p:cNvPr id="5" name="Marcador de Posição do Número do Diapositivo 4"/>
          <p:cNvSpPr>
            <a:spLocks noGrp="1"/>
          </p:cNvSpPr>
          <p:nvPr>
            <p:ph type="sldNum" sz="quarter" idx="12"/>
          </p:nvPr>
        </p:nvSpPr>
        <p:spPr/>
        <p:txBody>
          <a:bodyPr/>
          <a:lstStyle/>
          <a:p>
            <a:fld id="{ED6722FC-C179-45E8-B897-C991F22665CD}" type="slidenum">
              <a:rPr lang="pt-PT" smtClean="0"/>
              <a:pPr/>
              <a:t>11</a:t>
            </a:fld>
            <a:endParaRPr lang="pt-PT" dirty="0"/>
          </a:p>
        </p:txBody>
      </p:sp>
    </p:spTree>
    <p:extLst>
      <p:ext uri="{BB962C8B-B14F-4D97-AF65-F5344CB8AC3E}">
        <p14:creationId xmlns:p14="http://schemas.microsoft.com/office/powerpoint/2010/main" val="399516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defRPr/>
            </a:pPr>
            <a:r>
              <a:rPr lang="pt-PT" sz="2400" b="1" dirty="0">
                <a:latin typeface="Arial" pitchFamily="34" charset="0"/>
                <a:cs typeface="Arial" pitchFamily="34" charset="0"/>
              </a:rPr>
              <a:t>CONSELHO EUROPEU</a:t>
            </a:r>
          </a:p>
        </p:txBody>
      </p:sp>
      <p:sp>
        <p:nvSpPr>
          <p:cNvPr id="3" name="Marcador de Posição de Conteúdo 2"/>
          <p:cNvSpPr>
            <a:spLocks noGrp="1"/>
          </p:cNvSpPr>
          <p:nvPr>
            <p:ph idx="1"/>
          </p:nvPr>
        </p:nvSpPr>
        <p:spPr/>
        <p:txBody>
          <a:bodyPr/>
          <a:lstStyle/>
          <a:p>
            <a:pPr algn="just"/>
            <a:r>
              <a:rPr lang="pt-PT" altLang="pt-PT" dirty="0">
                <a:latin typeface="Arial" panose="020B0604020202020204" pitchFamily="34" charset="0"/>
                <a:cs typeface="Arial" panose="020B0604020202020204" pitchFamily="34" charset="0"/>
              </a:rPr>
              <a:t>O Conselho é o principal órgão de tomada de decisões da </a:t>
            </a:r>
            <a:r>
              <a:rPr lang="pt-PT" altLang="pt-PT" dirty="0" smtClean="0">
                <a:latin typeface="Arial" panose="020B0604020202020204" pitchFamily="34" charset="0"/>
                <a:cs typeface="Arial" panose="020B0604020202020204" pitchFamily="34" charset="0"/>
              </a:rPr>
              <a:t>EU.</a:t>
            </a:r>
          </a:p>
          <a:p>
            <a:pPr algn="just"/>
            <a:r>
              <a:rPr lang="pt-PT" dirty="0" smtClean="0">
                <a:latin typeface="Arial" panose="020B0604020202020204" pitchFamily="34" charset="0"/>
                <a:cs typeface="Arial" panose="020B0604020202020204" pitchFamily="34" charset="0"/>
              </a:rPr>
              <a:t>Tem como principais funções:</a:t>
            </a:r>
          </a:p>
          <a:p>
            <a:pPr algn="just">
              <a:buFont typeface="Wingdings" pitchFamily="2" charset="2"/>
              <a:buChar char="§"/>
            </a:pPr>
            <a:r>
              <a:rPr lang="pt-PT" altLang="pt-PT" dirty="0">
                <a:latin typeface="Arial" panose="020B0604020202020204" pitchFamily="34" charset="0"/>
                <a:cs typeface="Arial" panose="020B0604020202020204" pitchFamily="34" charset="0"/>
              </a:rPr>
              <a:t>Adotar os atos legislativos </a:t>
            </a:r>
            <a:r>
              <a:rPr lang="pt-PT" altLang="pt-PT" dirty="0" smtClean="0">
                <a:latin typeface="Arial" panose="020B0604020202020204" pitchFamily="34" charset="0"/>
                <a:cs typeface="Arial" panose="020B0604020202020204" pitchFamily="34" charset="0"/>
              </a:rPr>
              <a:t>europeus;</a:t>
            </a:r>
          </a:p>
          <a:p>
            <a:pPr algn="just">
              <a:buFont typeface="Wingdings" pitchFamily="2" charset="2"/>
              <a:buChar char="§"/>
            </a:pPr>
            <a:r>
              <a:rPr lang="pt-PT" altLang="pt-PT" dirty="0">
                <a:latin typeface="Arial" panose="020B0604020202020204" pitchFamily="34" charset="0"/>
                <a:cs typeface="Arial" panose="020B0604020202020204" pitchFamily="34" charset="0"/>
              </a:rPr>
              <a:t>Celebrar acordos internacionais entre a UE e outros </a:t>
            </a:r>
            <a:r>
              <a:rPr lang="pt-PT" altLang="pt-PT" dirty="0" smtClean="0">
                <a:latin typeface="Arial" panose="020B0604020202020204" pitchFamily="34" charset="0"/>
                <a:cs typeface="Arial" panose="020B0604020202020204" pitchFamily="34" charset="0"/>
              </a:rPr>
              <a:t>países.</a:t>
            </a:r>
          </a:p>
          <a:p>
            <a:pPr algn="just">
              <a:buFont typeface="Wingdings" pitchFamily="2" charset="2"/>
              <a:buChar char="Ø"/>
            </a:pPr>
            <a:r>
              <a:rPr lang="pt-PT" dirty="0" smtClean="0">
                <a:latin typeface="Arial" panose="020B0604020202020204" pitchFamily="34" charset="0"/>
                <a:cs typeface="Arial" panose="020B0604020202020204" pitchFamily="34" charset="0"/>
              </a:rPr>
              <a:t>Quando uma lei é aprovada pelo Conselho e pelo Parlamento, os países da União Europeia têm de a respeitar</a:t>
            </a:r>
            <a:endParaRPr lang="pt-PT" dirty="0"/>
          </a:p>
        </p:txBody>
      </p:sp>
      <p:pic>
        <p:nvPicPr>
          <p:cNvPr id="4" name="Picture 2" descr="Ficheiro:Justus Lipsius Building enteranc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6916" y="4354266"/>
            <a:ext cx="2624294" cy="233329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Marcador de Posição do Número do Diapositivo 4"/>
          <p:cNvSpPr>
            <a:spLocks noGrp="1"/>
          </p:cNvSpPr>
          <p:nvPr>
            <p:ph type="sldNum" sz="quarter" idx="12"/>
          </p:nvPr>
        </p:nvSpPr>
        <p:spPr/>
        <p:txBody>
          <a:bodyPr/>
          <a:lstStyle/>
          <a:p>
            <a:fld id="{ED6722FC-C179-45E8-B897-C991F22665CD}" type="slidenum">
              <a:rPr lang="pt-PT" smtClean="0"/>
              <a:pPr/>
              <a:t>12</a:t>
            </a:fld>
            <a:endParaRPr lang="pt-PT" dirty="0"/>
          </a:p>
        </p:txBody>
      </p:sp>
    </p:spTree>
    <p:extLst>
      <p:ext uri="{BB962C8B-B14F-4D97-AF65-F5344CB8AC3E}">
        <p14:creationId xmlns:p14="http://schemas.microsoft.com/office/powerpoint/2010/main" val="370971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a/ab/Europ%C3%A4ischer_Gerichtshof.jpg/300px-Europ%C3%A4ischer_Gerichtshof.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551" y="784803"/>
            <a:ext cx="3419475" cy="247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819105" y="193226"/>
            <a:ext cx="9404723" cy="1400530"/>
          </a:xfrm>
        </p:spPr>
        <p:txBody>
          <a:bodyPr/>
          <a:lstStyle/>
          <a:p>
            <a:pPr algn="ctr"/>
            <a:r>
              <a:rPr lang="pt-PT" sz="2400" b="1" dirty="0">
                <a:latin typeface="Arial" pitchFamily="34" charset="0"/>
                <a:cs typeface="Arial" pitchFamily="34" charset="0"/>
              </a:rPr>
              <a:t>TRIBUNAL DE JUSTIÇA </a:t>
            </a:r>
            <a:r>
              <a:rPr lang="pt-PT" dirty="0">
                <a:latin typeface="Century Gothic" panose="020B0502020202020204" pitchFamily="34" charset="0"/>
              </a:rPr>
              <a:t/>
            </a:r>
            <a:br>
              <a:rPr lang="pt-PT" dirty="0">
                <a:latin typeface="Century Gothic" panose="020B0502020202020204" pitchFamily="34" charset="0"/>
              </a:rPr>
            </a:br>
            <a:endParaRPr lang="pt-PT" dirty="0">
              <a:latin typeface="Century Gothic" panose="020B0502020202020204" pitchFamily="34" charset="0"/>
            </a:endParaRPr>
          </a:p>
        </p:txBody>
      </p:sp>
      <p:sp>
        <p:nvSpPr>
          <p:cNvPr id="3" name="Marcador de Posição de Conteúdo 2"/>
          <p:cNvSpPr>
            <a:spLocks noGrp="1"/>
          </p:cNvSpPr>
          <p:nvPr>
            <p:ph idx="1"/>
          </p:nvPr>
        </p:nvSpPr>
        <p:spPr/>
        <p:txBody>
          <a:bodyPr/>
          <a:lstStyle/>
          <a:p>
            <a:endParaRPr lang="pt-PT" altLang="pt-PT" dirty="0" smtClean="0">
              <a:latin typeface="Arial" panose="020B0604020202020204" pitchFamily="34" charset="0"/>
              <a:cs typeface="Arial" panose="020B0604020202020204" pitchFamily="34" charset="0"/>
            </a:endParaRPr>
          </a:p>
          <a:p>
            <a:pPr algn="just"/>
            <a:endParaRPr lang="pt-PT" altLang="pt-PT" dirty="0" smtClean="0">
              <a:latin typeface="Arial" panose="020B0604020202020204" pitchFamily="34" charset="0"/>
              <a:cs typeface="Arial" panose="020B0604020202020204" pitchFamily="34" charset="0"/>
            </a:endParaRPr>
          </a:p>
          <a:p>
            <a:pPr algn="just"/>
            <a:endParaRPr lang="pt-PT" altLang="pt-PT" dirty="0" smtClean="0">
              <a:latin typeface="Arial" panose="020B0604020202020204" pitchFamily="34" charset="0"/>
              <a:cs typeface="Arial" panose="020B0604020202020204" pitchFamily="34" charset="0"/>
            </a:endParaRPr>
          </a:p>
          <a:p>
            <a:pPr algn="just"/>
            <a:r>
              <a:rPr lang="pt-PT" altLang="pt-PT" dirty="0" smtClean="0">
                <a:latin typeface="Arial" panose="020B0604020202020204" pitchFamily="34" charset="0"/>
                <a:cs typeface="Arial" panose="020B0604020202020204" pitchFamily="34" charset="0"/>
              </a:rPr>
              <a:t>Se um país não aplicar a lei corretamente, a Comissão Europeia pode adverti-lo e queixar-se ao Tribunal de Justiça, no Luxemburgo.</a:t>
            </a:r>
          </a:p>
          <a:p>
            <a:pPr algn="just"/>
            <a:r>
              <a:rPr lang="pt-PT" altLang="pt-PT" dirty="0" smtClean="0">
                <a:latin typeface="Arial" panose="020B0604020202020204" pitchFamily="34" charset="0"/>
                <a:cs typeface="Arial" panose="020B0604020202020204" pitchFamily="34" charset="0"/>
              </a:rPr>
              <a:t>O seu trabalho é garantir  que as leis da União Europeia são respeitadas e aplicadas de mesma forma em toda a União Europeia. Dispõe de um Juiz por cada Estado-Membro. </a:t>
            </a:r>
          </a:p>
          <a:p>
            <a:pPr algn="just"/>
            <a:r>
              <a:rPr lang="pt-PT" altLang="pt-PT" dirty="0">
                <a:latin typeface="Arial" panose="020B0604020202020204" pitchFamily="34" charset="0"/>
                <a:cs typeface="Arial" panose="020B0604020202020204" pitchFamily="34" charset="0"/>
              </a:rPr>
              <a:t>A sua sede localiza-se no </a:t>
            </a:r>
            <a:r>
              <a:rPr lang="pt-PT" altLang="pt-PT" dirty="0" smtClean="0">
                <a:latin typeface="Arial" panose="020B0604020202020204" pitchFamily="34" charset="0"/>
                <a:cs typeface="Arial" panose="020B0604020202020204" pitchFamily="34" charset="0"/>
              </a:rPr>
              <a:t>Luxemburgo.</a:t>
            </a:r>
            <a:endParaRPr lang="pt-PT" dirty="0"/>
          </a:p>
        </p:txBody>
      </p:sp>
      <p:sp>
        <p:nvSpPr>
          <p:cNvPr id="5" name="Marcador de Posição do Número do Diapositivo 4"/>
          <p:cNvSpPr>
            <a:spLocks noGrp="1"/>
          </p:cNvSpPr>
          <p:nvPr>
            <p:ph type="sldNum" sz="quarter" idx="12"/>
          </p:nvPr>
        </p:nvSpPr>
        <p:spPr/>
        <p:txBody>
          <a:bodyPr/>
          <a:lstStyle/>
          <a:p>
            <a:fld id="{ED6722FC-C179-45E8-B897-C991F22665CD}" type="slidenum">
              <a:rPr lang="pt-PT" smtClean="0"/>
              <a:pPr/>
              <a:t>13</a:t>
            </a:fld>
            <a:endParaRPr lang="pt-PT" dirty="0"/>
          </a:p>
        </p:txBody>
      </p:sp>
    </p:spTree>
    <p:extLst>
      <p:ext uri="{BB962C8B-B14F-4D97-AF65-F5344CB8AC3E}">
        <p14:creationId xmlns:p14="http://schemas.microsoft.com/office/powerpoint/2010/main" val="16929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sz="2400" b="1" dirty="0">
                <a:latin typeface="Arial" pitchFamily="34" charset="0"/>
                <a:cs typeface="Arial" pitchFamily="34" charset="0"/>
              </a:rPr>
              <a:t>TRIBUNAL DE </a:t>
            </a:r>
            <a:r>
              <a:rPr lang="pt-PT" sz="2400" b="1" dirty="0" smtClean="0">
                <a:latin typeface="Arial" pitchFamily="34" charset="0"/>
                <a:cs typeface="Arial" pitchFamily="34" charset="0"/>
              </a:rPr>
              <a:t>CONTAS</a:t>
            </a:r>
            <a:r>
              <a:rPr lang="pt-PT" b="1" dirty="0">
                <a:latin typeface="Century Gothic" panose="020B0502020202020204" pitchFamily="34" charset="0"/>
              </a:rPr>
              <a:t/>
            </a:r>
            <a:br>
              <a:rPr lang="pt-PT" b="1" dirty="0">
                <a:latin typeface="Century Gothic" panose="020B0502020202020204" pitchFamily="34" charset="0"/>
              </a:rPr>
            </a:br>
            <a:endParaRPr lang="pt-PT" b="1" dirty="0">
              <a:latin typeface="Century Gothic" panose="020B0502020202020204" pitchFamily="34" charset="0"/>
            </a:endParaRPr>
          </a:p>
        </p:txBody>
      </p:sp>
      <p:sp>
        <p:nvSpPr>
          <p:cNvPr id="3" name="Marcador de Posição de Conteúdo 2"/>
          <p:cNvSpPr>
            <a:spLocks noGrp="1"/>
          </p:cNvSpPr>
          <p:nvPr>
            <p:ph idx="1"/>
          </p:nvPr>
        </p:nvSpPr>
        <p:spPr/>
        <p:txBody>
          <a:bodyPr/>
          <a:lstStyle/>
          <a:p>
            <a:r>
              <a:rPr lang="pt-PT" altLang="pt-PT" dirty="0" smtClean="0">
                <a:latin typeface="Arial" panose="020B0604020202020204" pitchFamily="34" charset="0"/>
              </a:rPr>
              <a:t>Examina </a:t>
            </a:r>
            <a:r>
              <a:rPr lang="pt-PT" altLang="pt-PT" dirty="0">
                <a:latin typeface="Arial" panose="020B0604020202020204" pitchFamily="34" charset="0"/>
              </a:rPr>
              <a:t>a legalidade e a regularidade das </a:t>
            </a:r>
            <a:r>
              <a:rPr lang="pt-PT" altLang="pt-PT" dirty="0" smtClean="0">
                <a:latin typeface="Arial" panose="020B0604020202020204" pitchFamily="34" charset="0"/>
              </a:rPr>
              <a:t>despesas.</a:t>
            </a:r>
          </a:p>
          <a:p>
            <a:r>
              <a:rPr lang="pt-PT" altLang="pt-PT" dirty="0">
                <a:latin typeface="Arial" panose="020B0604020202020204" pitchFamily="34" charset="0"/>
                <a:cs typeface="Arial" panose="020B0604020202020204" pitchFamily="34" charset="0"/>
              </a:rPr>
              <a:t>A sua sede localiza-se no Luxemburgo.</a:t>
            </a:r>
          </a:p>
          <a:p>
            <a:endParaRPr lang="pt-PT" dirty="0"/>
          </a:p>
        </p:txBody>
      </p:sp>
      <p:pic>
        <p:nvPicPr>
          <p:cNvPr id="4" name="Picture 4" descr="Tribunal de Contas Europeu, Luxemburgo © 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243" y="3250810"/>
            <a:ext cx="3563936" cy="263995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5" name="Marcador de Posição do Número do Diapositivo 4"/>
          <p:cNvSpPr>
            <a:spLocks noGrp="1"/>
          </p:cNvSpPr>
          <p:nvPr>
            <p:ph type="sldNum" sz="quarter" idx="12"/>
          </p:nvPr>
        </p:nvSpPr>
        <p:spPr/>
        <p:txBody>
          <a:bodyPr/>
          <a:lstStyle/>
          <a:p>
            <a:fld id="{ED6722FC-C179-45E8-B897-C991F22665CD}" type="slidenum">
              <a:rPr lang="pt-PT" smtClean="0"/>
              <a:pPr/>
              <a:t>14</a:t>
            </a:fld>
            <a:endParaRPr lang="pt-PT" dirty="0"/>
          </a:p>
        </p:txBody>
      </p:sp>
    </p:spTree>
    <p:extLst>
      <p:ext uri="{BB962C8B-B14F-4D97-AF65-F5344CB8AC3E}">
        <p14:creationId xmlns:p14="http://schemas.microsoft.com/office/powerpoint/2010/main" val="421043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sz="2400" dirty="0" smtClean="0">
                <a:latin typeface="Arial" pitchFamily="34" charset="0"/>
                <a:cs typeface="Arial" pitchFamily="34" charset="0"/>
              </a:rPr>
              <a:t>As vantagens do euro</a:t>
            </a:r>
            <a:endParaRPr lang="pt-PT" sz="2400" dirty="0">
              <a:latin typeface="Arial" pitchFamily="34" charset="0"/>
              <a:cs typeface="Arial" pitchFamily="34" charset="0"/>
            </a:endParaRPr>
          </a:p>
        </p:txBody>
      </p:sp>
      <p:sp>
        <p:nvSpPr>
          <p:cNvPr id="3" name="Marcador de Posição de Conteúdo 2"/>
          <p:cNvSpPr>
            <a:spLocks noGrp="1"/>
          </p:cNvSpPr>
          <p:nvPr>
            <p:ph idx="1"/>
          </p:nvPr>
        </p:nvSpPr>
        <p:spPr/>
        <p:txBody>
          <a:bodyPr>
            <a:normAutofit lnSpcReduction="10000"/>
          </a:bodyPr>
          <a:lstStyle/>
          <a:p>
            <a:pPr algn="just"/>
            <a:r>
              <a:rPr lang="pt-PT" altLang="pt-PT" dirty="0">
                <a:latin typeface="Arial" pitchFamily="34" charset="0"/>
                <a:cs typeface="Arial" pitchFamily="34" charset="0"/>
              </a:rPr>
              <a:t>O </a:t>
            </a:r>
            <a:r>
              <a:rPr lang="pt-PT" altLang="pt-PT" b="1" dirty="0">
                <a:latin typeface="Arial" pitchFamily="34" charset="0"/>
                <a:cs typeface="Arial" pitchFamily="34" charset="0"/>
              </a:rPr>
              <a:t>euro</a:t>
            </a:r>
            <a:r>
              <a:rPr lang="pt-PT" altLang="pt-PT" dirty="0">
                <a:latin typeface="Arial" pitchFamily="34" charset="0"/>
                <a:cs typeface="Arial" pitchFamily="34" charset="0"/>
              </a:rPr>
              <a:t> (</a:t>
            </a:r>
            <a:r>
              <a:rPr lang="pt-PT" altLang="pt-PT" b="1" dirty="0">
                <a:latin typeface="Arial" pitchFamily="34" charset="0"/>
                <a:cs typeface="Arial" pitchFamily="34" charset="0"/>
              </a:rPr>
              <a:t>€</a:t>
            </a:r>
            <a:r>
              <a:rPr lang="pt-PT" altLang="pt-PT" dirty="0">
                <a:latin typeface="Arial" pitchFamily="34" charset="0"/>
                <a:cs typeface="Arial" pitchFamily="34" charset="0"/>
              </a:rPr>
              <a:t>) é a moeda oficial de 19 dos 28 países da União </a:t>
            </a:r>
            <a:r>
              <a:rPr lang="pt-PT" altLang="pt-PT" dirty="0" smtClean="0">
                <a:latin typeface="Arial" pitchFamily="34" charset="0"/>
                <a:cs typeface="Arial" pitchFamily="34" charset="0"/>
              </a:rPr>
              <a:t>Europeia. A moeda existe desde 1 de janeiro de 2002.</a:t>
            </a:r>
          </a:p>
          <a:p>
            <a:pPr algn="just"/>
            <a:r>
              <a:rPr lang="pt-PT" altLang="pt-PT" dirty="0">
                <a:latin typeface="Arial" pitchFamily="34" charset="0"/>
                <a:cs typeface="Arial" pitchFamily="34" charset="0"/>
              </a:rPr>
              <a:t>Torna a Europa mais competitiva no comércio </a:t>
            </a:r>
            <a:r>
              <a:rPr lang="pt-PT" altLang="pt-PT" dirty="0" smtClean="0">
                <a:latin typeface="Arial" pitchFamily="34" charset="0"/>
                <a:cs typeface="Arial" pitchFamily="34" charset="0"/>
              </a:rPr>
              <a:t>internacional;</a:t>
            </a:r>
            <a:endParaRPr lang="pt-PT" altLang="pt-PT" dirty="0">
              <a:latin typeface="Arial" pitchFamily="34" charset="0"/>
              <a:cs typeface="Arial" pitchFamily="34" charset="0"/>
            </a:endParaRPr>
          </a:p>
          <a:p>
            <a:pPr algn="just"/>
            <a:r>
              <a:rPr lang="pt-PT" altLang="pt-PT" dirty="0">
                <a:latin typeface="Arial" pitchFamily="34" charset="0"/>
                <a:cs typeface="Arial" pitchFamily="34" charset="0"/>
              </a:rPr>
              <a:t>Simplifica a gestão das </a:t>
            </a:r>
            <a:r>
              <a:rPr lang="pt-PT" altLang="pt-PT" dirty="0" smtClean="0">
                <a:latin typeface="Arial" pitchFamily="34" charset="0"/>
                <a:cs typeface="Arial" pitchFamily="34" charset="0"/>
              </a:rPr>
              <a:t>empresas; </a:t>
            </a:r>
          </a:p>
          <a:p>
            <a:pPr algn="just"/>
            <a:r>
              <a:rPr lang="pt-PT" altLang="pt-PT" dirty="0" smtClean="0">
                <a:latin typeface="Arial" pitchFamily="34" charset="0"/>
                <a:cs typeface="Arial" pitchFamily="34" charset="0"/>
              </a:rPr>
              <a:t>O Euro facilita os negócios, as viagens e as compras em toda a União Europeia, porque não tem de se trocar dinheiro;</a:t>
            </a:r>
            <a:endParaRPr lang="pt-PT" altLang="pt-PT" dirty="0">
              <a:latin typeface="Arial" pitchFamily="34" charset="0"/>
              <a:cs typeface="Arial" pitchFamily="34" charset="0"/>
            </a:endParaRPr>
          </a:p>
          <a:p>
            <a:pPr algn="just"/>
            <a:r>
              <a:rPr lang="pt-PT" dirty="0" smtClean="0">
                <a:latin typeface="Arial" pitchFamily="34" charset="0"/>
                <a:cs typeface="Arial" pitchFamily="34" charset="0"/>
              </a:rPr>
              <a:t>O valor de cada moeda podia descer ou subir mas com o euro isso nunca mais acontece;</a:t>
            </a:r>
          </a:p>
          <a:p>
            <a:pPr algn="just"/>
            <a:r>
              <a:rPr lang="pt-PT" dirty="0" smtClean="0">
                <a:latin typeface="Arial" pitchFamily="34" charset="0"/>
                <a:cs typeface="Arial" pitchFamily="34" charset="0"/>
              </a:rPr>
              <a:t>Torna a economia mais estável em tempos de crise.</a:t>
            </a:r>
          </a:p>
          <a:p>
            <a:pPr algn="just"/>
            <a:r>
              <a:rPr lang="pt-PT" dirty="0" smtClean="0">
                <a:latin typeface="Arial" pitchFamily="34" charset="0"/>
                <a:cs typeface="Arial" pitchFamily="34" charset="0"/>
              </a:rPr>
              <a:t>Se compararmos as moedas de euros, veremos que, de um lado, têm um desenho que representa o país em que foram cunhadas. O outro lado é o mesmo em todos os países.</a:t>
            </a:r>
          </a:p>
        </p:txBody>
      </p:sp>
      <p:sp>
        <p:nvSpPr>
          <p:cNvPr id="4" name="Marcador de Posição do Número do Diapositivo 3"/>
          <p:cNvSpPr>
            <a:spLocks noGrp="1"/>
          </p:cNvSpPr>
          <p:nvPr>
            <p:ph type="sldNum" sz="quarter" idx="12"/>
          </p:nvPr>
        </p:nvSpPr>
        <p:spPr/>
        <p:txBody>
          <a:bodyPr/>
          <a:lstStyle/>
          <a:p>
            <a:fld id="{ED6722FC-C179-45E8-B897-C991F22665CD}" type="slidenum">
              <a:rPr lang="pt-PT" smtClean="0"/>
              <a:pPr/>
              <a:t>15</a:t>
            </a:fld>
            <a:endParaRPr lang="pt-PT" dirty="0"/>
          </a:p>
        </p:txBody>
      </p:sp>
      <p:pic>
        <p:nvPicPr>
          <p:cNvPr id="2050" name="Picture 2" descr="C:\Users\User\Desktop\2.jpg"/>
          <p:cNvPicPr>
            <a:picLocks noChangeAspect="1" noChangeArrowheads="1"/>
          </p:cNvPicPr>
          <p:nvPr/>
        </p:nvPicPr>
        <p:blipFill>
          <a:blip r:embed="rId2"/>
          <a:srcRect/>
          <a:stretch>
            <a:fillRect/>
          </a:stretch>
        </p:blipFill>
        <p:spPr bwMode="auto">
          <a:xfrm>
            <a:off x="7166919" y="420130"/>
            <a:ext cx="1964723" cy="1470454"/>
          </a:xfrm>
          <a:prstGeom prst="rect">
            <a:avLst/>
          </a:prstGeom>
          <a:noFill/>
        </p:spPr>
      </p:pic>
    </p:spTree>
    <p:extLst>
      <p:ext uri="{BB962C8B-B14F-4D97-AF65-F5344CB8AC3E}">
        <p14:creationId xmlns:p14="http://schemas.microsoft.com/office/powerpoint/2010/main" val="78737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sz="2400" dirty="0" smtClean="0">
                <a:latin typeface="Arial" pitchFamily="34" charset="0"/>
                <a:cs typeface="Arial" pitchFamily="34" charset="0"/>
              </a:rPr>
              <a:t>As desvantagens do euro</a:t>
            </a:r>
            <a:endParaRPr lang="pt-PT" sz="2400" dirty="0">
              <a:latin typeface="Arial" pitchFamily="34" charset="0"/>
              <a:cs typeface="Arial" pitchFamily="34" charset="0"/>
            </a:endParaRPr>
          </a:p>
        </p:txBody>
      </p:sp>
      <p:sp>
        <p:nvSpPr>
          <p:cNvPr id="3" name="Marcador de Posição de Conteúdo 2"/>
          <p:cNvSpPr>
            <a:spLocks noGrp="1"/>
          </p:cNvSpPr>
          <p:nvPr>
            <p:ph idx="1"/>
          </p:nvPr>
        </p:nvSpPr>
        <p:spPr/>
        <p:txBody>
          <a:bodyPr/>
          <a:lstStyle/>
          <a:p>
            <a:pPr algn="just"/>
            <a:r>
              <a:rPr lang="pt-PT" altLang="pt-PT" dirty="0">
                <a:latin typeface="Arial" pitchFamily="34" charset="0"/>
                <a:cs typeface="Arial" pitchFamily="34" charset="0"/>
              </a:rPr>
              <a:t>Foram necessárias muitas horas de treino para os funcionários, gerentes e mesmo clientes nesses </a:t>
            </a:r>
            <a:r>
              <a:rPr lang="pt-PT" altLang="pt-PT" dirty="0" smtClean="0">
                <a:latin typeface="Arial" pitchFamily="34" charset="0"/>
                <a:cs typeface="Arial" pitchFamily="34" charset="0"/>
              </a:rPr>
              <a:t>países;</a:t>
            </a:r>
            <a:endParaRPr lang="pt-PT" altLang="pt-PT" dirty="0">
              <a:latin typeface="Arial" pitchFamily="34" charset="0"/>
              <a:cs typeface="Arial" pitchFamily="34" charset="0"/>
            </a:endParaRPr>
          </a:p>
          <a:p>
            <a:pPr algn="just"/>
            <a:r>
              <a:rPr lang="pt-PT" dirty="0" smtClean="0">
                <a:latin typeface="Arial" pitchFamily="34" charset="0"/>
                <a:cs typeface="Arial" pitchFamily="34" charset="0"/>
              </a:rPr>
              <a:t>Ouve muitos roubos e enganos por causa da troca de moeda;</a:t>
            </a:r>
          </a:p>
          <a:p>
            <a:pPr algn="just"/>
            <a:r>
              <a:rPr lang="pt-PT" altLang="pt-PT" dirty="0">
                <a:latin typeface="Arial" pitchFamily="34" charset="0"/>
                <a:cs typeface="Arial" pitchFamily="34" charset="0"/>
              </a:rPr>
              <a:t>Os </a:t>
            </a:r>
            <a:r>
              <a:rPr lang="pt-PT" altLang="pt-PT" dirty="0" smtClean="0">
                <a:latin typeface="Arial" pitchFamily="34" charset="0"/>
                <a:cs typeface="Arial" pitchFamily="34" charset="0"/>
              </a:rPr>
              <a:t>serviços </a:t>
            </a:r>
            <a:r>
              <a:rPr lang="pt-PT" altLang="pt-PT" dirty="0">
                <a:latin typeface="Arial" pitchFamily="34" charset="0"/>
                <a:cs typeface="Arial" pitchFamily="34" charset="0"/>
              </a:rPr>
              <a:t>ficaram mais caros pela transação entre </a:t>
            </a:r>
            <a:r>
              <a:rPr lang="pt-PT" altLang="pt-PT" dirty="0" smtClean="0">
                <a:latin typeface="Arial" pitchFamily="34" charset="0"/>
                <a:cs typeface="Arial" pitchFamily="34" charset="0"/>
              </a:rPr>
              <a:t>moedas;</a:t>
            </a:r>
          </a:p>
          <a:p>
            <a:pPr algn="just"/>
            <a:r>
              <a:rPr lang="pt-PT" altLang="pt-PT" dirty="0" smtClean="0">
                <a:latin typeface="Arial" pitchFamily="34" charset="0"/>
                <a:cs typeface="Arial" pitchFamily="34" charset="0"/>
              </a:rPr>
              <a:t>Bilhões de euros foram gastos para produzir a nova moeda;</a:t>
            </a:r>
          </a:p>
          <a:p>
            <a:pPr algn="just"/>
            <a:r>
              <a:rPr lang="pt-PT" altLang="pt-PT" dirty="0" smtClean="0">
                <a:latin typeface="Arial" pitchFamily="34" charset="0"/>
                <a:cs typeface="Arial" pitchFamily="34" charset="0"/>
              </a:rPr>
              <a:t>A população mais idosa não estava habituada à nova moeda.</a:t>
            </a:r>
          </a:p>
          <a:p>
            <a:endParaRPr lang="pt-PT" altLang="pt-PT" dirty="0">
              <a:latin typeface="Arial" panose="020B0604020202020204" pitchFamily="34" charset="0"/>
              <a:cs typeface="Arial" panose="020B0604020202020204" pitchFamily="34" charset="0"/>
            </a:endParaRPr>
          </a:p>
          <a:p>
            <a:endParaRPr lang="pt-PT" dirty="0"/>
          </a:p>
        </p:txBody>
      </p:sp>
      <p:sp>
        <p:nvSpPr>
          <p:cNvPr id="4" name="Marcador de Posição do Número do Diapositivo 3"/>
          <p:cNvSpPr>
            <a:spLocks noGrp="1"/>
          </p:cNvSpPr>
          <p:nvPr>
            <p:ph type="sldNum" sz="quarter" idx="12"/>
          </p:nvPr>
        </p:nvSpPr>
        <p:spPr/>
        <p:txBody>
          <a:bodyPr/>
          <a:lstStyle/>
          <a:p>
            <a:fld id="{ED6722FC-C179-45E8-B897-C991F22665CD}" type="slidenum">
              <a:rPr lang="pt-PT" smtClean="0"/>
              <a:pPr/>
              <a:t>16</a:t>
            </a:fld>
            <a:endParaRPr lang="pt-PT" dirty="0"/>
          </a:p>
        </p:txBody>
      </p:sp>
    </p:spTree>
    <p:extLst>
      <p:ext uri="{BB962C8B-B14F-4D97-AF65-F5344CB8AC3E}">
        <p14:creationId xmlns:p14="http://schemas.microsoft.com/office/powerpoint/2010/main" val="251562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5117" y="3203660"/>
            <a:ext cx="2143125" cy="2143125"/>
          </a:xfrm>
          <a:prstGeom prst="rect">
            <a:avLst/>
          </a:prstGeom>
        </p:spPr>
      </p:pic>
      <p:sp>
        <p:nvSpPr>
          <p:cNvPr id="2" name="Título 1"/>
          <p:cNvSpPr>
            <a:spLocks noGrp="1"/>
          </p:cNvSpPr>
          <p:nvPr>
            <p:ph type="title"/>
          </p:nvPr>
        </p:nvSpPr>
        <p:spPr/>
        <p:txBody>
          <a:bodyPr/>
          <a:lstStyle/>
          <a:p>
            <a:pPr algn="ctr"/>
            <a:r>
              <a:rPr lang="pt-PT" sz="2400" b="1" dirty="0" smtClean="0">
                <a:latin typeface="Arial" pitchFamily="34" charset="0"/>
                <a:cs typeface="Arial" pitchFamily="34" charset="0"/>
              </a:rPr>
              <a:t>Os países que possuem a moeda única (euro) e os outros (as moedas que utilizam).</a:t>
            </a:r>
            <a:r>
              <a:rPr lang="pt-PT" dirty="0" smtClean="0"/>
              <a:t/>
            </a:r>
            <a:br>
              <a:rPr lang="pt-PT" dirty="0" smtClean="0"/>
            </a:br>
            <a:endParaRPr lang="pt-PT" dirty="0"/>
          </a:p>
        </p:txBody>
      </p:sp>
      <p:sp>
        <p:nvSpPr>
          <p:cNvPr id="3" name="Marcador de Posição de Conteúdo 2"/>
          <p:cNvSpPr>
            <a:spLocks noGrp="1"/>
          </p:cNvSpPr>
          <p:nvPr>
            <p:ph idx="1"/>
          </p:nvPr>
        </p:nvSpPr>
        <p:spPr>
          <a:xfrm>
            <a:off x="1103312" y="1433384"/>
            <a:ext cx="9931272" cy="4695567"/>
          </a:xfrm>
        </p:spPr>
        <p:txBody>
          <a:bodyPr>
            <a:normAutofit/>
          </a:bodyPr>
          <a:lstStyle/>
          <a:p>
            <a:endParaRPr lang="pt-PT" altLang="pt-PT" dirty="0" smtClean="0">
              <a:latin typeface="Arial" panose="020B0604020202020204" pitchFamily="34" charset="0"/>
              <a:cs typeface="Arial" panose="020B0604020202020204" pitchFamily="34" charset="0"/>
            </a:endParaRPr>
          </a:p>
          <a:p>
            <a:pPr algn="just"/>
            <a:r>
              <a:rPr lang="pt-PT" dirty="0" smtClean="0">
                <a:latin typeface="Arial" pitchFamily="34" charset="0"/>
                <a:cs typeface="Arial" pitchFamily="34" charset="0"/>
              </a:rPr>
              <a:t>Os seguintes Estados-Membros da União Europeia utilizam o euro como a sua moeda: Alemanha, Áustria, Bélgica, Chipre, Eslováquia, Eslovénia, Espanha, Estónia, Finlândia, França, Grécia, Irlanda, Itália, Letónia, Lituânia, Luxemburgo, Malta, Países Baixos, Portugal.</a:t>
            </a:r>
          </a:p>
          <a:p>
            <a:pPr lvl="0">
              <a:buNone/>
            </a:pPr>
            <a:endParaRPr lang="pt-PT" dirty="0" smtClean="0"/>
          </a:p>
          <a:p>
            <a:endParaRPr lang="pt-PT" altLang="pt-PT" dirty="0" smtClean="0">
              <a:latin typeface="Arial" panose="020B0604020202020204" pitchFamily="34" charset="0"/>
              <a:cs typeface="Arial" panose="020B0604020202020204" pitchFamily="34" charset="0"/>
            </a:endParaRPr>
          </a:p>
          <a:p>
            <a:endParaRPr lang="pt-PT" dirty="0"/>
          </a:p>
        </p:txBody>
      </p:sp>
      <p:sp>
        <p:nvSpPr>
          <p:cNvPr id="5" name="Marcador de Posição do Número do Diapositivo 4"/>
          <p:cNvSpPr>
            <a:spLocks noGrp="1"/>
          </p:cNvSpPr>
          <p:nvPr>
            <p:ph type="sldNum" sz="quarter" idx="12"/>
          </p:nvPr>
        </p:nvSpPr>
        <p:spPr/>
        <p:txBody>
          <a:bodyPr/>
          <a:lstStyle/>
          <a:p>
            <a:fld id="{ED6722FC-C179-45E8-B897-C991F22665CD}" type="slidenum">
              <a:rPr lang="pt-PT" smtClean="0"/>
              <a:pPr/>
              <a:t>17</a:t>
            </a:fld>
            <a:endParaRPr lang="pt-PT" dirty="0"/>
          </a:p>
        </p:txBody>
      </p:sp>
    </p:spTree>
    <p:extLst>
      <p:ext uri="{BB962C8B-B14F-4D97-AF65-F5344CB8AC3E}">
        <p14:creationId xmlns:p14="http://schemas.microsoft.com/office/powerpoint/2010/main" val="258395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altLang="pt-PT" sz="2400" b="1" dirty="0" smtClean="0">
                <a:latin typeface="Arial" panose="020B0604020202020204" pitchFamily="34" charset="0"/>
                <a:cs typeface="Arial" panose="020B0604020202020204" pitchFamily="34" charset="0"/>
              </a:rPr>
              <a:t>Os países que não possuem ainda a moeda Euro</a:t>
            </a:r>
            <a:endParaRPr lang="pt-PT" sz="2400" b="1" dirty="0"/>
          </a:p>
        </p:txBody>
      </p:sp>
      <p:sp>
        <p:nvSpPr>
          <p:cNvPr id="3" name="Marcador de Posição de Conteúdo 2"/>
          <p:cNvSpPr>
            <a:spLocks noGrp="1"/>
          </p:cNvSpPr>
          <p:nvPr>
            <p:ph idx="1"/>
          </p:nvPr>
        </p:nvSpPr>
        <p:spPr/>
        <p:txBody>
          <a:bodyPr/>
          <a:lstStyle/>
          <a:p>
            <a:pPr algn="just">
              <a:buNone/>
            </a:pPr>
            <a:endParaRPr lang="pt-PT" altLang="pt-PT" dirty="0" smtClean="0">
              <a:latin typeface="Arial" panose="020B0604020202020204" pitchFamily="34" charset="0"/>
              <a:cs typeface="Arial" panose="020B0604020202020204" pitchFamily="34" charset="0"/>
            </a:endParaRPr>
          </a:p>
          <a:p>
            <a:pPr algn="just">
              <a:buNone/>
            </a:pPr>
            <a:r>
              <a:rPr lang="pt-PT" altLang="pt-PT" dirty="0" smtClean="0">
                <a:latin typeface="Arial" panose="020B0604020202020204" pitchFamily="34" charset="0"/>
                <a:cs typeface="Arial" panose="020B0604020202020204" pitchFamily="34" charset="0"/>
              </a:rPr>
              <a:t>Os países que não possuem ainda a moeda Euro são: Bulgária (leão novo búlgaro); Croácia (marta croata ou </a:t>
            </a:r>
            <a:r>
              <a:rPr lang="pt-PT" altLang="pt-PT" dirty="0" err="1" smtClean="0">
                <a:latin typeface="Arial" panose="020B0604020202020204" pitchFamily="34" charset="0"/>
                <a:cs typeface="Arial" panose="020B0604020202020204" pitchFamily="34" charset="0"/>
              </a:rPr>
              <a:t>kuna</a:t>
            </a:r>
            <a:r>
              <a:rPr lang="pt-PT" altLang="pt-PT" dirty="0" smtClean="0">
                <a:latin typeface="Arial" panose="020B0604020202020204" pitchFamily="34" charset="0"/>
                <a:cs typeface="Arial" panose="020B0604020202020204" pitchFamily="34" charset="0"/>
              </a:rPr>
              <a:t>); Dinamarca (coroa dinamarquesa); Polónia (dourado </a:t>
            </a:r>
            <a:r>
              <a:rPr lang="pt-PT" altLang="pt-PT" dirty="0" err="1" smtClean="0">
                <a:latin typeface="Arial" panose="020B0604020202020204" pitchFamily="34" charset="0"/>
                <a:cs typeface="Arial" panose="020B0604020202020204" pitchFamily="34" charset="0"/>
              </a:rPr>
              <a:t>polonês</a:t>
            </a:r>
            <a:r>
              <a:rPr lang="pt-PT" altLang="pt-PT" dirty="0" smtClean="0">
                <a:latin typeface="Arial" panose="020B0604020202020204" pitchFamily="34" charset="0"/>
                <a:cs typeface="Arial" panose="020B0604020202020204" pitchFamily="34" charset="0"/>
              </a:rPr>
              <a:t> ou </a:t>
            </a:r>
            <a:r>
              <a:rPr lang="pt-PT" altLang="pt-PT" dirty="0" err="1" smtClean="0">
                <a:latin typeface="Arial" panose="020B0604020202020204" pitchFamily="34" charset="0"/>
                <a:cs typeface="Arial" panose="020B0604020202020204" pitchFamily="34" charset="0"/>
              </a:rPr>
              <a:t>zloty</a:t>
            </a:r>
            <a:r>
              <a:rPr lang="pt-PT" altLang="pt-PT" dirty="0" smtClean="0">
                <a:latin typeface="Arial" panose="020B0604020202020204" pitchFamily="34" charset="0"/>
                <a:cs typeface="Arial" panose="020B0604020202020204" pitchFamily="34" charset="0"/>
              </a:rPr>
              <a:t>); República Checa (coroa </a:t>
            </a:r>
            <a:r>
              <a:rPr lang="pt-PT" altLang="pt-PT" dirty="0" err="1" smtClean="0">
                <a:latin typeface="Arial" panose="020B0604020202020204" pitchFamily="34" charset="0"/>
                <a:cs typeface="Arial" panose="020B0604020202020204" pitchFamily="34" charset="0"/>
              </a:rPr>
              <a:t>tcheca</a:t>
            </a:r>
            <a:r>
              <a:rPr lang="pt-PT" altLang="pt-PT" dirty="0" smtClean="0">
                <a:latin typeface="Arial" panose="020B0604020202020204" pitchFamily="34" charset="0"/>
                <a:cs typeface="Arial" panose="020B0604020202020204" pitchFamily="34" charset="0"/>
              </a:rPr>
              <a:t>); Roménia (leão novo romeno), Suécia (coroa sueca); Reino Unido (libra esterlina); Hungria (</a:t>
            </a:r>
            <a:r>
              <a:rPr lang="pt-PT" altLang="pt-PT" dirty="0" err="1" smtClean="0">
                <a:latin typeface="Arial" panose="020B0604020202020204" pitchFamily="34" charset="0"/>
                <a:cs typeface="Arial" panose="020B0604020202020204" pitchFamily="34" charset="0"/>
              </a:rPr>
              <a:t>forint</a:t>
            </a:r>
            <a:r>
              <a:rPr lang="pt-PT" altLang="pt-PT" dirty="0" smtClean="0">
                <a:latin typeface="Arial" panose="020B0604020202020204" pitchFamily="34" charset="0"/>
                <a:cs typeface="Arial" panose="020B0604020202020204" pitchFamily="34" charset="0"/>
              </a:rPr>
              <a:t> (</a:t>
            </a:r>
            <a:r>
              <a:rPr lang="pt-PT" altLang="pt-PT" dirty="0" err="1" smtClean="0">
                <a:latin typeface="Arial" panose="020B0604020202020204" pitchFamily="34" charset="0"/>
                <a:cs typeface="Arial" panose="020B0604020202020204" pitchFamily="34" charset="0"/>
              </a:rPr>
              <a:t>Ft</a:t>
            </a:r>
            <a:r>
              <a:rPr lang="pt-PT" altLang="pt-PT" dirty="0" smtClean="0">
                <a:latin typeface="Arial" panose="020B0604020202020204" pitchFamily="34" charset="0"/>
                <a:cs typeface="Arial" panose="020B0604020202020204" pitchFamily="34" charset="0"/>
              </a:rPr>
              <a:t>)).</a:t>
            </a:r>
          </a:p>
          <a:p>
            <a:endParaRPr lang="pt-PT" altLang="pt-PT" dirty="0" smtClean="0">
              <a:latin typeface="Arial" panose="020B0604020202020204" pitchFamily="34" charset="0"/>
              <a:cs typeface="Arial" panose="020B0604020202020204" pitchFamily="34" charset="0"/>
            </a:endParaRPr>
          </a:p>
          <a:p>
            <a:endParaRPr lang="pt-PT" altLang="pt-PT" dirty="0" smtClean="0">
              <a:latin typeface="Arial" panose="020B0604020202020204" pitchFamily="34" charset="0"/>
              <a:cs typeface="Arial" panose="020B0604020202020204" pitchFamily="34" charset="0"/>
            </a:endParaRPr>
          </a:p>
          <a:p>
            <a:endParaRPr lang="pt-PT" dirty="0"/>
          </a:p>
        </p:txBody>
      </p:sp>
      <p:sp>
        <p:nvSpPr>
          <p:cNvPr id="4" name="Marcador de Posição do Número do Diapositivo 3"/>
          <p:cNvSpPr>
            <a:spLocks noGrp="1"/>
          </p:cNvSpPr>
          <p:nvPr>
            <p:ph type="sldNum" sz="quarter" idx="12"/>
          </p:nvPr>
        </p:nvSpPr>
        <p:spPr/>
        <p:txBody>
          <a:bodyPr/>
          <a:lstStyle/>
          <a:p>
            <a:fld id="{ED6722FC-C179-45E8-B897-C991F22665CD}" type="slidenum">
              <a:rPr lang="pt-PT" smtClean="0"/>
              <a:pPr/>
              <a:t>18</a:t>
            </a:fld>
            <a:endParaRPr lang="pt-PT" dirty="0"/>
          </a:p>
        </p:txBody>
      </p:sp>
      <p:pic>
        <p:nvPicPr>
          <p:cNvPr id="3074" name="Picture 2" descr="C:\Users\User\Desktop\transferir.jpg"/>
          <p:cNvPicPr>
            <a:picLocks noChangeAspect="1" noChangeArrowheads="1"/>
          </p:cNvPicPr>
          <p:nvPr/>
        </p:nvPicPr>
        <p:blipFill>
          <a:blip r:embed="rId2"/>
          <a:srcRect/>
          <a:stretch>
            <a:fillRect/>
          </a:stretch>
        </p:blipFill>
        <p:spPr bwMode="auto">
          <a:xfrm>
            <a:off x="7592755" y="4107763"/>
            <a:ext cx="2162175" cy="21145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sz="2400" dirty="0" smtClean="0">
                <a:latin typeface="Arial" pitchFamily="34" charset="0"/>
                <a:cs typeface="Arial" pitchFamily="34" charset="0"/>
              </a:rPr>
              <a:t>A minha opinião sobre a União Europeia</a:t>
            </a:r>
            <a:endParaRPr lang="pt-PT" sz="2400" dirty="0">
              <a:latin typeface="Arial" pitchFamily="34" charset="0"/>
              <a:cs typeface="Arial" pitchFamily="34" charset="0"/>
            </a:endParaRPr>
          </a:p>
        </p:txBody>
      </p:sp>
      <p:sp>
        <p:nvSpPr>
          <p:cNvPr id="3" name="Marcador de Posição de Conteúdo 2"/>
          <p:cNvSpPr>
            <a:spLocks noGrp="1"/>
          </p:cNvSpPr>
          <p:nvPr>
            <p:ph idx="1"/>
          </p:nvPr>
        </p:nvSpPr>
        <p:spPr>
          <a:xfrm>
            <a:off x="1103312" y="1371600"/>
            <a:ext cx="8946541" cy="4876799"/>
          </a:xfrm>
        </p:spPr>
        <p:txBody>
          <a:bodyPr>
            <a:noAutofit/>
          </a:bodyPr>
          <a:lstStyle/>
          <a:p>
            <a:pPr algn="just"/>
            <a:r>
              <a:rPr lang="pt-PT" dirty="0" smtClean="0">
                <a:latin typeface="Arial" pitchFamily="34" charset="0"/>
                <a:cs typeface="Arial" pitchFamily="34" charset="0"/>
              </a:rPr>
              <a:t>Eu acho que a União Europeia está bem agrupada, os países são ajudados, as pessoas têm melhores condições de  vida e a União Europeia faz tudo o que está ao seu alcance para criar novos empregos e melhores postos de trabalho para todos os que podem trabalhar. Ajuda as pessoas a criar novas empresas e financia a formação de pessoas para realizarem novos tipos de trabalho. A União Europeia procura solucionar problemas, recolhendo fundos junto de todos os países membros e utilizando-os para ajudar as regiões em dificuldades. Por exemplo, ajuda a pagar novas estradas e ligações ferroviárias e ajuda as empresas a criarem novos postos de trabalho.</a:t>
            </a:r>
          </a:p>
          <a:p>
            <a:pPr algn="just"/>
            <a:r>
              <a:rPr lang="pt-PT" dirty="0" smtClean="0">
                <a:latin typeface="Arial" pitchFamily="34" charset="0"/>
                <a:cs typeface="Arial" pitchFamily="34" charset="0"/>
              </a:rPr>
              <a:t>Também acho que é muito bom haver só uma moeda, uma vez as pessoas não têm que gastar dinheiro para trocar de moeda, se viajarem para outros países.</a:t>
            </a:r>
          </a:p>
        </p:txBody>
      </p:sp>
      <p:sp>
        <p:nvSpPr>
          <p:cNvPr id="4" name="Marcador de Posição do Número do Diapositivo 3"/>
          <p:cNvSpPr>
            <a:spLocks noGrp="1"/>
          </p:cNvSpPr>
          <p:nvPr>
            <p:ph type="sldNum" sz="quarter" idx="12"/>
          </p:nvPr>
        </p:nvSpPr>
        <p:spPr/>
        <p:txBody>
          <a:bodyPr/>
          <a:lstStyle/>
          <a:p>
            <a:fld id="{ED6722FC-C179-45E8-B897-C991F22665CD}" type="slidenum">
              <a:rPr lang="pt-PT" smtClean="0"/>
              <a:pPr/>
              <a:t>19</a:t>
            </a:fld>
            <a:endParaRPr lang="pt-PT"/>
          </a:p>
        </p:txBody>
      </p:sp>
    </p:spTree>
    <p:extLst>
      <p:ext uri="{BB962C8B-B14F-4D97-AF65-F5344CB8AC3E}">
        <p14:creationId xmlns:p14="http://schemas.microsoft.com/office/powerpoint/2010/main" val="77935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sz="2400" b="1" dirty="0" smtClean="0">
                <a:latin typeface="Arial" pitchFamily="34" charset="0"/>
                <a:cs typeface="Arial" pitchFamily="34" charset="0"/>
              </a:rPr>
              <a:t>Introdução</a:t>
            </a:r>
            <a:endParaRPr lang="pt-PT" sz="2400" b="1" dirty="0">
              <a:latin typeface="Arial" pitchFamily="34" charset="0"/>
              <a:cs typeface="Arial" pitchFamily="34" charset="0"/>
            </a:endParaRPr>
          </a:p>
        </p:txBody>
      </p:sp>
      <p:sp>
        <p:nvSpPr>
          <p:cNvPr id="3" name="Marcador de Posição de Conteúdo 2"/>
          <p:cNvSpPr>
            <a:spLocks noGrp="1"/>
          </p:cNvSpPr>
          <p:nvPr>
            <p:ph idx="1"/>
          </p:nvPr>
        </p:nvSpPr>
        <p:spPr>
          <a:xfrm>
            <a:off x="741406" y="1235676"/>
            <a:ext cx="10540314" cy="5012723"/>
          </a:xfrm>
        </p:spPr>
        <p:txBody>
          <a:bodyPr>
            <a:normAutofit/>
          </a:bodyPr>
          <a:lstStyle/>
          <a:p>
            <a:pPr algn="just"/>
            <a:r>
              <a:rPr lang="pt-PT" dirty="0" smtClean="0">
                <a:latin typeface="Arial" pitchFamily="34" charset="0"/>
                <a:cs typeface="Arial" pitchFamily="34" charset="0"/>
              </a:rPr>
              <a:t>Com este trabalho enriqueci  e aprofundei os meus conhecimentos sobre a União Europeia, as razões que  a fizeram aparecer, os seus objetivos, vantagens e desvantagens , moeda única: vantagens e desvantagens.</a:t>
            </a:r>
          </a:p>
          <a:p>
            <a:pPr algn="just"/>
            <a:r>
              <a:rPr lang="pt-PT" dirty="0" smtClean="0">
                <a:latin typeface="Arial" pitchFamily="34" charset="0"/>
                <a:cs typeface="Arial" pitchFamily="34" charset="0"/>
              </a:rPr>
              <a:t>Aprendi algumas lições da História e que a mesma se faz de guerra e paz.</a:t>
            </a:r>
          </a:p>
          <a:p>
            <a:pPr algn="just"/>
            <a:r>
              <a:rPr lang="pt-PT" dirty="0" smtClean="0">
                <a:latin typeface="Arial" pitchFamily="34" charset="0"/>
                <a:cs typeface="Arial" pitchFamily="34" charset="0"/>
              </a:rPr>
              <a:t>Aprendi também a história da União Europeia, o mercado comum, os produtos alimentares e a agricultura. Na União Europeia, o mercado comum facilitou a vida às pessoas.</a:t>
            </a:r>
          </a:p>
          <a:p>
            <a:pPr algn="just"/>
            <a:r>
              <a:rPr lang="pt-PT" dirty="0" smtClean="0">
                <a:latin typeface="Arial" pitchFamily="34" charset="0"/>
                <a:cs typeface="Arial" pitchFamily="34" charset="0"/>
              </a:rPr>
              <a:t>Um dos desafios que a Europa enfrenta é como garantir um emprego e um bom futuro aos jovens. Há outros grandes problemas que só podem ser resolvidos se os países de todo o mundo trabalharem em conjunto, como por exemplo: a poluição e as alterações climáticas; a fome e a pobreza e a criminalidade internacional e o terrorismo. A União Europeia ocupa-se destes problemas, mas nem sempre é fácil que tantos governos e o Parlamento Europeu consigam chegar a acordo sobre o rumo a seguir.</a:t>
            </a:r>
            <a:endParaRPr lang="pt-PT" dirty="0">
              <a:latin typeface="Arial" pitchFamily="34" charset="0"/>
              <a:cs typeface="Arial" pitchFamily="34" charset="0"/>
            </a:endParaRPr>
          </a:p>
        </p:txBody>
      </p:sp>
      <p:sp>
        <p:nvSpPr>
          <p:cNvPr id="4" name="Marcador de Posição do Número do Diapositivo 3"/>
          <p:cNvSpPr>
            <a:spLocks noGrp="1"/>
          </p:cNvSpPr>
          <p:nvPr>
            <p:ph type="sldNum" sz="quarter" idx="12"/>
          </p:nvPr>
        </p:nvSpPr>
        <p:spPr/>
        <p:txBody>
          <a:bodyPr/>
          <a:lstStyle/>
          <a:p>
            <a:fld id="{ED6722FC-C179-45E8-B897-C991F22665CD}" type="slidenum">
              <a:rPr lang="pt-PT" smtClean="0"/>
              <a:pPr/>
              <a:t>2</a:t>
            </a:fld>
            <a:endParaRPr lang="pt-P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ED6722FC-C179-45E8-B897-C991F22665CD}" type="slidenum">
              <a:rPr lang="pt-PT" smtClean="0"/>
              <a:pPr/>
              <a:t>20</a:t>
            </a:fld>
            <a:endParaRPr lang="pt-PT"/>
          </a:p>
        </p:txBody>
      </p:sp>
      <p:sp>
        <p:nvSpPr>
          <p:cNvPr id="3" name="Rectângulo 2"/>
          <p:cNvSpPr/>
          <p:nvPr/>
        </p:nvSpPr>
        <p:spPr>
          <a:xfrm>
            <a:off x="1606377" y="1223319"/>
            <a:ext cx="9440563" cy="1938992"/>
          </a:xfrm>
          <a:prstGeom prst="rect">
            <a:avLst/>
          </a:prstGeom>
        </p:spPr>
        <p:txBody>
          <a:bodyPr wrap="square">
            <a:spAutoFit/>
          </a:bodyPr>
          <a:lstStyle/>
          <a:p>
            <a:pPr algn="just"/>
            <a:r>
              <a:rPr lang="pt-PT" sz="2000" dirty="0" smtClean="0">
                <a:latin typeface="Arial" pitchFamily="34" charset="0"/>
                <a:cs typeface="Arial" pitchFamily="34" charset="0"/>
              </a:rPr>
              <a:t>Para mim um problema da abertura das fronteiras é a entrada em grande número de droga e outros produtos que </a:t>
            </a:r>
            <a:r>
              <a:rPr lang="pt-PT" sz="2000" dirty="0" err="1" smtClean="0">
                <a:latin typeface="Arial" pitchFamily="34" charset="0"/>
                <a:cs typeface="Arial" pitchFamily="34" charset="0"/>
              </a:rPr>
              <a:t>afetam</a:t>
            </a:r>
            <a:r>
              <a:rPr lang="pt-PT" sz="2000" dirty="0" smtClean="0">
                <a:latin typeface="Arial" pitchFamily="34" charset="0"/>
                <a:cs typeface="Arial" pitchFamily="34" charset="0"/>
              </a:rPr>
              <a:t> a nossa saúde.</a:t>
            </a:r>
          </a:p>
          <a:p>
            <a:pPr algn="just"/>
            <a:r>
              <a:rPr lang="pt-PT" sz="2000" dirty="0" smtClean="0">
                <a:latin typeface="Arial" pitchFamily="34" charset="0"/>
                <a:cs typeface="Arial" pitchFamily="34" charset="0"/>
              </a:rPr>
              <a:t>Por outro lado, as fronteiras abertas permite a entrada em Portugal de indivíduos que fugiram à justiça nos seus países, que sabendo a justiça que Portugal tem, preferem </a:t>
            </a:r>
            <a:r>
              <a:rPr lang="pt-PT" sz="2000" dirty="0" err="1" smtClean="0">
                <a:latin typeface="Arial" pitchFamily="34" charset="0"/>
                <a:cs typeface="Arial" pitchFamily="34" charset="0"/>
              </a:rPr>
              <a:t>atuar</a:t>
            </a:r>
            <a:r>
              <a:rPr lang="pt-PT" sz="2000" dirty="0" smtClean="0">
                <a:latin typeface="Arial" pitchFamily="34" charset="0"/>
                <a:cs typeface="Arial" pitchFamily="34" charset="0"/>
              </a:rPr>
              <a:t> neste país, pois sendo apanhados, serão julgados cá e apanham penas mais leves..</a:t>
            </a:r>
            <a:endParaRPr lang="pt-PT"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sz="2400" b="1" dirty="0" smtClean="0">
                <a:latin typeface="Arial" pitchFamily="34" charset="0"/>
                <a:cs typeface="Arial" pitchFamily="34" charset="0"/>
              </a:rPr>
              <a:t>PAZ</a:t>
            </a:r>
            <a:endParaRPr lang="pt-PT" sz="2400" b="1" dirty="0">
              <a:latin typeface="Arial" pitchFamily="34" charset="0"/>
              <a:cs typeface="Arial" pitchFamily="34" charset="0"/>
            </a:endParaRPr>
          </a:p>
        </p:txBody>
      </p:sp>
      <p:sp>
        <p:nvSpPr>
          <p:cNvPr id="3" name="Marcador de Posição de Conteúdo 2"/>
          <p:cNvSpPr>
            <a:spLocks noGrp="1"/>
          </p:cNvSpPr>
          <p:nvPr>
            <p:ph idx="1"/>
          </p:nvPr>
        </p:nvSpPr>
        <p:spPr>
          <a:xfrm>
            <a:off x="1103312" y="1458098"/>
            <a:ext cx="9375218" cy="4790302"/>
          </a:xfrm>
        </p:spPr>
        <p:txBody>
          <a:bodyPr/>
          <a:lstStyle/>
          <a:p>
            <a:pPr algn="just"/>
            <a:r>
              <a:rPr lang="pt-PT" dirty="0" smtClean="0">
                <a:latin typeface="Arial" pitchFamily="34" charset="0"/>
                <a:cs typeface="Arial" pitchFamily="34" charset="0"/>
              </a:rPr>
              <a:t>A União Europeia permitiu estabelecer laços de amizade entre muitos países europeus. Estes nem sempre estão de acordo sobre tudo, mas, em vez de lutarem, os seus líderes sentam-se à volta de uma mesa para resolverem os desacordos.</a:t>
            </a:r>
          </a:p>
          <a:p>
            <a:pPr algn="just"/>
            <a:r>
              <a:rPr lang="pt-PT" dirty="0" smtClean="0">
                <a:latin typeface="Arial" pitchFamily="34" charset="0"/>
                <a:cs typeface="Arial" pitchFamily="34" charset="0"/>
              </a:rPr>
              <a:t>Assim o sonho de </a:t>
            </a:r>
            <a:r>
              <a:rPr lang="pt-PT" dirty="0" err="1" smtClean="0">
                <a:latin typeface="Arial" pitchFamily="34" charset="0"/>
                <a:cs typeface="Arial" pitchFamily="34" charset="0"/>
              </a:rPr>
              <a:t>Jean</a:t>
            </a:r>
            <a:r>
              <a:rPr lang="pt-PT" dirty="0" smtClean="0">
                <a:latin typeface="Arial" pitchFamily="34" charset="0"/>
                <a:cs typeface="Arial" pitchFamily="34" charset="0"/>
              </a:rPr>
              <a:t> </a:t>
            </a:r>
            <a:r>
              <a:rPr lang="pt-PT" dirty="0" err="1" smtClean="0">
                <a:latin typeface="Arial" pitchFamily="34" charset="0"/>
                <a:cs typeface="Arial" pitchFamily="34" charset="0"/>
              </a:rPr>
              <a:t>Monnet</a:t>
            </a:r>
            <a:r>
              <a:rPr lang="pt-PT" dirty="0" smtClean="0">
                <a:latin typeface="Arial" pitchFamily="34" charset="0"/>
                <a:cs typeface="Arial" pitchFamily="34" charset="0"/>
              </a:rPr>
              <a:t> e de </a:t>
            </a:r>
            <a:r>
              <a:rPr lang="pt-PT" dirty="0" err="1" smtClean="0">
                <a:latin typeface="Arial" pitchFamily="34" charset="0"/>
                <a:cs typeface="Arial" pitchFamily="34" charset="0"/>
              </a:rPr>
              <a:t>Robert</a:t>
            </a:r>
            <a:r>
              <a:rPr lang="pt-PT" dirty="0" smtClean="0">
                <a:latin typeface="Arial" pitchFamily="34" charset="0"/>
                <a:cs typeface="Arial" pitchFamily="34" charset="0"/>
              </a:rPr>
              <a:t> </a:t>
            </a:r>
            <a:r>
              <a:rPr lang="pt-PT" dirty="0" err="1" smtClean="0">
                <a:latin typeface="Arial" pitchFamily="34" charset="0"/>
                <a:cs typeface="Arial" pitchFamily="34" charset="0"/>
              </a:rPr>
              <a:t>Schuman</a:t>
            </a:r>
            <a:r>
              <a:rPr lang="pt-PT" dirty="0" smtClean="0">
                <a:latin typeface="Arial" pitchFamily="34" charset="0"/>
                <a:cs typeface="Arial" pitchFamily="34" charset="0"/>
              </a:rPr>
              <a:t> tornou-se realidade.</a:t>
            </a:r>
          </a:p>
          <a:p>
            <a:pPr algn="just"/>
            <a:r>
              <a:rPr lang="pt-PT" dirty="0" smtClean="0">
                <a:latin typeface="Arial" pitchFamily="34" charset="0"/>
                <a:cs typeface="Arial" pitchFamily="34" charset="0"/>
              </a:rPr>
              <a:t>A União Europeia trouxe paz aos seus membros. Trabalha também para uma paz duradoura no mundo.</a:t>
            </a:r>
          </a:p>
          <a:p>
            <a:pPr algn="just"/>
            <a:r>
              <a:rPr lang="pt-PT" dirty="0" smtClean="0">
                <a:latin typeface="Arial" pitchFamily="34" charset="0"/>
                <a:cs typeface="Arial" pitchFamily="34" charset="0"/>
              </a:rPr>
              <a:t>Na realidade, estar na União Europeia implica mudanças em quase todos os </a:t>
            </a:r>
            <a:r>
              <a:rPr lang="pt-PT" dirty="0" err="1" smtClean="0">
                <a:latin typeface="Arial" pitchFamily="34" charset="0"/>
                <a:cs typeface="Arial" pitchFamily="34" charset="0"/>
              </a:rPr>
              <a:t>aspetos</a:t>
            </a:r>
            <a:r>
              <a:rPr lang="pt-PT" dirty="0" smtClean="0">
                <a:latin typeface="Arial" pitchFamily="34" charset="0"/>
                <a:cs typeface="Arial" pitchFamily="34" charset="0"/>
              </a:rPr>
              <a:t> da nossa vida.</a:t>
            </a:r>
          </a:p>
          <a:p>
            <a:pPr algn="just"/>
            <a:endParaRPr lang="pt-PT" dirty="0" smtClean="0">
              <a:latin typeface="Arial" pitchFamily="34" charset="0"/>
              <a:cs typeface="Arial" pitchFamily="34" charset="0"/>
            </a:endParaRPr>
          </a:p>
          <a:p>
            <a:pPr algn="just"/>
            <a:r>
              <a:rPr lang="pt-PT" dirty="0" smtClean="0">
                <a:latin typeface="Arial" pitchFamily="34" charset="0"/>
                <a:cs typeface="Arial" pitchFamily="34" charset="0"/>
              </a:rPr>
              <a:t>A Europa tem a sua própria bandeira e o seu hino (a Ode à Alegria, da Nona Sinfonia de Beethoven). A letra original é em alemão, mas, quando se utiliza como hino europeu, não tem letra, só a melodia.</a:t>
            </a:r>
            <a:endParaRPr lang="pt-PT" dirty="0">
              <a:latin typeface="Arial" pitchFamily="34" charset="0"/>
              <a:cs typeface="Arial" pitchFamily="34" charset="0"/>
            </a:endParaRPr>
          </a:p>
        </p:txBody>
      </p:sp>
      <p:sp>
        <p:nvSpPr>
          <p:cNvPr id="4" name="Marcador de Posição do Número do Diapositivo 3"/>
          <p:cNvSpPr>
            <a:spLocks noGrp="1"/>
          </p:cNvSpPr>
          <p:nvPr>
            <p:ph type="sldNum" sz="quarter" idx="12"/>
          </p:nvPr>
        </p:nvSpPr>
        <p:spPr/>
        <p:txBody>
          <a:bodyPr/>
          <a:lstStyle/>
          <a:p>
            <a:fld id="{ED6722FC-C179-45E8-B897-C991F22665CD}" type="slidenum">
              <a:rPr lang="pt-PT" smtClean="0"/>
              <a:pPr/>
              <a:t>21</a:t>
            </a:fld>
            <a:endParaRPr lang="pt-P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sz="2400" dirty="0" smtClean="0">
                <a:latin typeface="Arial" pitchFamily="34" charset="0"/>
                <a:cs typeface="Arial" pitchFamily="34" charset="0"/>
              </a:rPr>
              <a:t>Conclusão</a:t>
            </a:r>
            <a:endParaRPr lang="pt-PT" sz="2400" dirty="0">
              <a:latin typeface="Arial" pitchFamily="34" charset="0"/>
              <a:cs typeface="Arial" pitchFamily="34" charset="0"/>
            </a:endParaRPr>
          </a:p>
        </p:txBody>
      </p:sp>
      <p:sp>
        <p:nvSpPr>
          <p:cNvPr id="3" name="Marcador de Posição de Conteúdo 2"/>
          <p:cNvSpPr>
            <a:spLocks noGrp="1"/>
          </p:cNvSpPr>
          <p:nvPr>
            <p:ph idx="1"/>
          </p:nvPr>
        </p:nvSpPr>
        <p:spPr>
          <a:xfrm>
            <a:off x="1103312" y="1346886"/>
            <a:ext cx="8946541" cy="4901513"/>
          </a:xfrm>
        </p:spPr>
        <p:txBody>
          <a:bodyPr>
            <a:normAutofit fontScale="92500" lnSpcReduction="20000"/>
          </a:bodyPr>
          <a:lstStyle/>
          <a:p>
            <a:pPr algn="just"/>
            <a:r>
              <a:rPr lang="pt-PT" dirty="0" smtClean="0"/>
              <a:t>Com este  trabalho enriqueci  os meus conhecimentos , o meu vocabulário e alarguei a maneira de ver  a União Europeia, a sua funcionalidade e a sua história.</a:t>
            </a:r>
          </a:p>
          <a:p>
            <a:pPr algn="just"/>
            <a:r>
              <a:rPr lang="pt-PT" dirty="0" smtClean="0"/>
              <a:t>Aprendi que é importante estar juntos, como uma grande família, por várias razões:</a:t>
            </a:r>
          </a:p>
          <a:p>
            <a:pPr algn="just"/>
            <a:r>
              <a:rPr lang="pt-PT" dirty="0" smtClean="0"/>
              <a:t>Partilhamos este continente há milhares de anos;</a:t>
            </a:r>
          </a:p>
          <a:p>
            <a:pPr algn="just"/>
            <a:r>
              <a:rPr lang="pt-PT" dirty="0" smtClean="0"/>
              <a:t>As nossas línguas têm frequentemente uma relação entre si;</a:t>
            </a:r>
          </a:p>
          <a:p>
            <a:pPr algn="just"/>
            <a:r>
              <a:rPr lang="pt-PT" dirty="0" smtClean="0"/>
              <a:t>Muitas pessoas de cada país descendem de pessoas de outros países;</a:t>
            </a:r>
          </a:p>
          <a:p>
            <a:pPr algn="just"/>
            <a:r>
              <a:rPr lang="pt-PT" dirty="0" smtClean="0"/>
              <a:t>As nossas tradições, costumes, e festas têm muitas vezes as mesmas origens;</a:t>
            </a:r>
          </a:p>
          <a:p>
            <a:pPr algn="just"/>
            <a:r>
              <a:rPr lang="pt-PT" dirty="0" smtClean="0"/>
              <a:t>Partilhamos e apreciamos a beleza de obras musicais e artísticas, as peças e histórias que pessoas de toda a Europa nos legaram ao longo dos séculos. Gostamos do que é diferente e especial no nosso próprio país e região, mas também gostamos do que temos em comum enquanto europeus.</a:t>
            </a:r>
          </a:p>
          <a:p>
            <a:pPr algn="just"/>
            <a:r>
              <a:rPr lang="pt-PT" dirty="0" smtClean="0"/>
              <a:t>Gostei muito de realizar este trabalho.</a:t>
            </a:r>
            <a:endParaRPr lang="pt-PT" dirty="0"/>
          </a:p>
        </p:txBody>
      </p:sp>
      <p:sp>
        <p:nvSpPr>
          <p:cNvPr id="4" name="Marcador de Posição do Número do Diapositivo 3"/>
          <p:cNvSpPr>
            <a:spLocks noGrp="1"/>
          </p:cNvSpPr>
          <p:nvPr>
            <p:ph type="sldNum" sz="quarter" idx="12"/>
          </p:nvPr>
        </p:nvSpPr>
        <p:spPr/>
        <p:txBody>
          <a:bodyPr/>
          <a:lstStyle/>
          <a:p>
            <a:fld id="{ED6722FC-C179-45E8-B897-C991F22665CD}" type="slidenum">
              <a:rPr lang="pt-PT" smtClean="0"/>
              <a:pPr/>
              <a:t>22</a:t>
            </a:fld>
            <a:endParaRPr lang="pt-P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sz="2400" dirty="0" smtClean="0">
                <a:latin typeface="Arial" pitchFamily="34" charset="0"/>
                <a:cs typeface="Arial" pitchFamily="34" charset="0"/>
              </a:rPr>
              <a:t>Bibliografia</a:t>
            </a:r>
            <a:endParaRPr lang="pt-PT" sz="2400" dirty="0">
              <a:latin typeface="Arial" pitchFamily="34" charset="0"/>
              <a:cs typeface="Arial" pitchFamily="34" charset="0"/>
            </a:endParaRPr>
          </a:p>
        </p:txBody>
      </p:sp>
      <p:sp>
        <p:nvSpPr>
          <p:cNvPr id="3" name="Marcador de Posição de Conteúdo 2"/>
          <p:cNvSpPr>
            <a:spLocks noGrp="1"/>
          </p:cNvSpPr>
          <p:nvPr>
            <p:ph idx="1"/>
          </p:nvPr>
        </p:nvSpPr>
        <p:spPr/>
        <p:txBody>
          <a:bodyPr/>
          <a:lstStyle/>
          <a:p>
            <a:r>
              <a:rPr lang="pt-PT" dirty="0" smtClean="0"/>
              <a:t>Atlas Ilustrado do Mundo;</a:t>
            </a:r>
          </a:p>
          <a:p>
            <a:r>
              <a:rPr lang="pt-PT" dirty="0" smtClean="0"/>
              <a:t>Enciclopédia Verbo, Luso-Brasileira de Cultura, Edição Século XXI;</a:t>
            </a:r>
          </a:p>
          <a:p>
            <a:r>
              <a:rPr lang="pt-PT" dirty="0" smtClean="0"/>
              <a:t>À Descoberta da Europa, União Europeia;</a:t>
            </a:r>
          </a:p>
          <a:p>
            <a:r>
              <a:rPr lang="pt-PT" dirty="0" smtClean="0"/>
              <a:t>“Fazer </a:t>
            </a:r>
            <a:r>
              <a:rPr lang="pt-PT" smtClean="0"/>
              <a:t>Geografia”;</a:t>
            </a:r>
            <a:endParaRPr lang="pt-PT" dirty="0" smtClean="0"/>
          </a:p>
          <a:p>
            <a:r>
              <a:rPr lang="pt-PT" dirty="0" smtClean="0"/>
              <a:t>Pesquisa e fotografias na Net.</a:t>
            </a:r>
            <a:endParaRPr lang="pt-PT" dirty="0"/>
          </a:p>
        </p:txBody>
      </p:sp>
      <p:sp>
        <p:nvSpPr>
          <p:cNvPr id="4" name="Marcador de Posição do Número do Diapositivo 3"/>
          <p:cNvSpPr>
            <a:spLocks noGrp="1"/>
          </p:cNvSpPr>
          <p:nvPr>
            <p:ph type="sldNum" sz="quarter" idx="12"/>
          </p:nvPr>
        </p:nvSpPr>
        <p:spPr/>
        <p:txBody>
          <a:bodyPr/>
          <a:lstStyle/>
          <a:p>
            <a:fld id="{ED6722FC-C179-45E8-B897-C991F22665CD}" type="slidenum">
              <a:rPr lang="pt-PT" smtClean="0"/>
              <a:pPr/>
              <a:t>23</a:t>
            </a:fld>
            <a:endParaRPr lang="pt-P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sz="1600" u="sng" dirty="0" smtClean="0">
                <a:latin typeface="Arial" pitchFamily="34" charset="0"/>
                <a:cs typeface="Arial" pitchFamily="34" charset="0"/>
                <a:hlinkClick r:id="rId2"/>
              </a:rPr>
              <a:t/>
            </a:r>
            <a:br>
              <a:rPr lang="pt-PT" sz="1600" u="sng" dirty="0" smtClean="0">
                <a:latin typeface="Arial" pitchFamily="34" charset="0"/>
                <a:cs typeface="Arial" pitchFamily="34" charset="0"/>
                <a:hlinkClick r:id="rId2"/>
              </a:rPr>
            </a:br>
            <a:r>
              <a:rPr lang="pt-PT" sz="2400" dirty="0" smtClean="0">
                <a:latin typeface="Arial" pitchFamily="34" charset="0"/>
                <a:cs typeface="Arial" pitchFamily="34" charset="0"/>
                <a:hlinkClick r:id="rId2"/>
              </a:rPr>
              <a:t>Historial  Da União Europeia (como apareceu e porquê)</a:t>
            </a:r>
            <a:r>
              <a:rPr lang="pt-PT" sz="2400" u="sng" dirty="0" smtClean="0">
                <a:latin typeface="Arial" pitchFamily="34" charset="0"/>
                <a:cs typeface="Arial" pitchFamily="34" charset="0"/>
                <a:hlinkClick r:id="rId2"/>
              </a:rPr>
              <a:t/>
            </a:r>
            <a:br>
              <a:rPr lang="pt-PT" sz="2400" u="sng" dirty="0" smtClean="0">
                <a:latin typeface="Arial" pitchFamily="34" charset="0"/>
                <a:cs typeface="Arial" pitchFamily="34" charset="0"/>
                <a:hlinkClick r:id="rId2"/>
              </a:rPr>
            </a:br>
            <a:r>
              <a:rPr lang="pt-PT" sz="1600" u="sng" dirty="0" smtClean="0">
                <a:latin typeface="Arial" pitchFamily="34" charset="0"/>
                <a:cs typeface="Arial" pitchFamily="34" charset="0"/>
                <a:hlinkClick r:id="rId2"/>
              </a:rPr>
              <a:t/>
            </a:r>
            <a:br>
              <a:rPr lang="pt-PT" sz="1600" u="sng" dirty="0" smtClean="0">
                <a:latin typeface="Arial" pitchFamily="34" charset="0"/>
                <a:cs typeface="Arial" pitchFamily="34" charset="0"/>
                <a:hlinkClick r:id="rId2"/>
              </a:rPr>
            </a:br>
            <a:r>
              <a:rPr lang="pt-PT" sz="1600" u="sng" dirty="0" smtClean="0">
                <a:latin typeface="Arial" pitchFamily="34" charset="0"/>
                <a:cs typeface="Arial" pitchFamily="34" charset="0"/>
                <a:hlinkClick r:id="rId2"/>
              </a:rPr>
              <a:t/>
            </a:r>
            <a:br>
              <a:rPr lang="pt-PT" sz="1600" u="sng" dirty="0" smtClean="0">
                <a:latin typeface="Arial" pitchFamily="34" charset="0"/>
                <a:cs typeface="Arial" pitchFamily="34" charset="0"/>
                <a:hlinkClick r:id="rId2"/>
              </a:rPr>
            </a:br>
            <a:r>
              <a:rPr lang="pt-PT" sz="1600" u="sng" dirty="0" smtClean="0">
                <a:latin typeface="Arial" pitchFamily="34" charset="0"/>
                <a:cs typeface="Arial" pitchFamily="34" charset="0"/>
                <a:hlinkClick r:id="rId2"/>
              </a:rPr>
              <a:t> </a:t>
            </a:r>
            <a:r>
              <a:rPr lang="pt-PT" sz="1600" u="sng" dirty="0" smtClean="0">
                <a:latin typeface="Arial" pitchFamily="34" charset="0"/>
                <a:cs typeface="Arial" pitchFamily="34" charset="0"/>
              </a:rPr>
              <a:t/>
            </a:r>
            <a:br>
              <a:rPr lang="pt-PT" sz="1600" u="sng" dirty="0" smtClean="0">
                <a:latin typeface="Arial" pitchFamily="34" charset="0"/>
                <a:cs typeface="Arial" pitchFamily="34" charset="0"/>
              </a:rPr>
            </a:br>
            <a:r>
              <a:rPr lang="pt-PT" sz="1600" dirty="0" smtClean="0">
                <a:latin typeface="Arial" pitchFamily="34" charset="0"/>
                <a:cs typeface="Arial" pitchFamily="34" charset="0"/>
              </a:rPr>
              <a:t/>
            </a:r>
            <a:br>
              <a:rPr lang="pt-PT" sz="1600" dirty="0" smtClean="0">
                <a:latin typeface="Arial" pitchFamily="34" charset="0"/>
                <a:cs typeface="Arial" pitchFamily="34" charset="0"/>
              </a:rPr>
            </a:br>
            <a:endParaRPr lang="pt-PT" sz="1600" dirty="0">
              <a:latin typeface="Arial" pitchFamily="34" charset="0"/>
              <a:cs typeface="Arial" pitchFamily="34" charset="0"/>
            </a:endParaRPr>
          </a:p>
        </p:txBody>
      </p:sp>
      <p:sp>
        <p:nvSpPr>
          <p:cNvPr id="3" name="Marcador de Posição de Conteúdo 2"/>
          <p:cNvSpPr>
            <a:spLocks noGrp="1"/>
          </p:cNvSpPr>
          <p:nvPr>
            <p:ph idx="1"/>
          </p:nvPr>
        </p:nvSpPr>
        <p:spPr>
          <a:xfrm>
            <a:off x="1103312" y="1556952"/>
            <a:ext cx="8946541" cy="4691448"/>
          </a:xfrm>
        </p:spPr>
        <p:txBody>
          <a:bodyPr>
            <a:normAutofit fontScale="70000" lnSpcReduction="20000"/>
          </a:bodyPr>
          <a:lstStyle/>
          <a:p>
            <a:pPr>
              <a:buNone/>
            </a:pPr>
            <a:endParaRPr lang="pt-PT" altLang="pt-PT" dirty="0" smtClean="0">
              <a:latin typeface="Arial" panose="020B0604020202020204" pitchFamily="34" charset="0"/>
              <a:cs typeface="Arial" panose="020B0604020202020204" pitchFamily="34" charset="0"/>
            </a:endParaRPr>
          </a:p>
          <a:p>
            <a:pPr algn="just"/>
            <a:r>
              <a:rPr lang="pt-PT" altLang="pt-PT" sz="2400" dirty="0" smtClean="0">
                <a:latin typeface="Arial" panose="020B0604020202020204" pitchFamily="34" charset="0"/>
                <a:cs typeface="Arial" panose="020B0604020202020204" pitchFamily="34" charset="0"/>
              </a:rPr>
              <a:t>Após </a:t>
            </a:r>
            <a:r>
              <a:rPr lang="pt-PT" altLang="pt-PT" sz="2400" dirty="0">
                <a:latin typeface="Arial" panose="020B0604020202020204" pitchFamily="34" charset="0"/>
                <a:cs typeface="Arial" panose="020B0604020202020204" pitchFamily="34" charset="0"/>
              </a:rPr>
              <a:t>a II Guerra Mundial (1939-1945), a Europa saiu muito enfraquecida, cheia de dívidas e destruída, sendo necessário </a:t>
            </a:r>
            <a:r>
              <a:rPr lang="pt-PT" altLang="pt-PT" sz="2400" dirty="0" smtClean="0">
                <a:latin typeface="Arial" panose="020B0604020202020204" pitchFamily="34" charset="0"/>
                <a:cs typeface="Arial" panose="020B0604020202020204" pitchFamily="34" charset="0"/>
              </a:rPr>
              <a:t>reconstrui-la para não haver novos conflitos e  </a:t>
            </a:r>
            <a:r>
              <a:rPr lang="pt-PT" altLang="pt-PT" sz="2400" dirty="0">
                <a:latin typeface="Arial" panose="020B0604020202020204" pitchFamily="34" charset="0"/>
                <a:cs typeface="Arial" panose="020B0604020202020204" pitchFamily="34" charset="0"/>
              </a:rPr>
              <a:t>estabelecer uma </a:t>
            </a:r>
            <a:r>
              <a:rPr lang="pt-PT" altLang="pt-PT" sz="2400" dirty="0" smtClean="0">
                <a:latin typeface="Arial" panose="020B0604020202020204" pitchFamily="34" charset="0"/>
                <a:cs typeface="Arial" panose="020B0604020202020204" pitchFamily="34" charset="0"/>
              </a:rPr>
              <a:t>paz duradoura.</a:t>
            </a:r>
          </a:p>
          <a:p>
            <a:pPr algn="just"/>
            <a:r>
              <a:rPr lang="pt-PT" altLang="pt-PT" sz="2400" dirty="0">
                <a:latin typeface="Arial" panose="020B0604020202020204" pitchFamily="34" charset="0"/>
                <a:cs typeface="Arial" panose="020B0604020202020204" pitchFamily="34" charset="0"/>
              </a:rPr>
              <a:t>A Europa, como estava devastada da guerra, não  tinha meios para se reconstruir e então, em 1947, tiveram a ajuda dos EUA, que propõem  um auxilio económico à </a:t>
            </a:r>
            <a:r>
              <a:rPr lang="pt-PT" altLang="pt-PT" sz="2400" dirty="0" smtClean="0">
                <a:latin typeface="Arial" panose="020B0604020202020204" pitchFamily="34" charset="0"/>
                <a:cs typeface="Arial" panose="020B0604020202020204" pitchFamily="34" charset="0"/>
              </a:rPr>
              <a:t>Europa. </a:t>
            </a:r>
          </a:p>
          <a:p>
            <a:pPr algn="just"/>
            <a:r>
              <a:rPr lang="pt-PT" altLang="pt-PT" sz="2400" dirty="0" smtClean="0">
                <a:latin typeface="Arial" panose="020B0604020202020204" pitchFamily="34" charset="0"/>
                <a:cs typeface="Arial" panose="020B0604020202020204" pitchFamily="34" charset="0"/>
              </a:rPr>
              <a:t>O plano tinha um nome que era </a:t>
            </a:r>
            <a:r>
              <a:rPr lang="pt-PT" altLang="pt-PT" sz="2400" b="1" dirty="0" smtClean="0">
                <a:latin typeface="Arial" panose="020B0604020202020204" pitchFamily="34" charset="0"/>
                <a:cs typeface="Arial" panose="020B0604020202020204" pitchFamily="34" charset="0"/>
              </a:rPr>
              <a:t>: Plano </a:t>
            </a:r>
            <a:r>
              <a:rPr lang="pt-PT" altLang="pt-PT" sz="2400" b="1" dirty="0">
                <a:latin typeface="Arial" panose="020B0604020202020204" pitchFamily="34" charset="0"/>
                <a:cs typeface="Arial" panose="020B0604020202020204" pitchFamily="34" charset="0"/>
              </a:rPr>
              <a:t>Marshall</a:t>
            </a:r>
            <a:r>
              <a:rPr lang="pt-PT" altLang="pt-PT" sz="2400" dirty="0">
                <a:latin typeface="Arial" panose="020B0604020202020204" pitchFamily="34" charset="0"/>
                <a:cs typeface="Arial" panose="020B0604020202020204" pitchFamily="34" charset="0"/>
              </a:rPr>
              <a:t> </a:t>
            </a:r>
            <a:r>
              <a:rPr lang="pt-PT" altLang="pt-PT" sz="2400" dirty="0" smtClean="0">
                <a:latin typeface="Arial" panose="020B0604020202020204" pitchFamily="34" charset="0"/>
                <a:cs typeface="Arial" panose="020B0604020202020204" pitchFamily="34" charset="0"/>
              </a:rPr>
              <a:t>no </a:t>
            </a:r>
            <a:r>
              <a:rPr lang="pt-PT" altLang="pt-PT" sz="2400" dirty="0">
                <a:latin typeface="Arial" panose="020B0604020202020204" pitchFamily="34" charset="0"/>
                <a:cs typeface="Arial" panose="020B0604020202020204" pitchFamily="34" charset="0"/>
              </a:rPr>
              <a:t>sentido de ajudarem à reconstrução dos seus países aliados, na Europa nos anos seguintes à Segunda Guerra Mundial, que se estendeu até 1958</a:t>
            </a:r>
            <a:r>
              <a:rPr lang="pt-PT" altLang="pt-PT" sz="2400" dirty="0" smtClean="0">
                <a:latin typeface="Arial" panose="020B0604020202020204" pitchFamily="34" charset="0"/>
                <a:cs typeface="Arial" panose="020B0604020202020204" pitchFamily="34" charset="0"/>
              </a:rPr>
              <a:t>.</a:t>
            </a:r>
          </a:p>
          <a:p>
            <a:pPr algn="just"/>
            <a:r>
              <a:rPr lang="pt-PT" sz="2400" dirty="0" smtClean="0">
                <a:latin typeface="Arial" panose="020B0604020202020204" pitchFamily="34" charset="0"/>
                <a:cs typeface="Arial" panose="020B0604020202020204" pitchFamily="34" charset="0"/>
              </a:rPr>
              <a:t>Os Estados Unidos  ajudaram na reconstrução dos países aliados por diversas razões:</a:t>
            </a:r>
          </a:p>
          <a:p>
            <a:pPr algn="just">
              <a:buFont typeface="Wingdings" pitchFamily="2" charset="2"/>
              <a:buChar char="ü"/>
            </a:pPr>
            <a:r>
              <a:rPr lang="pt-PT" sz="2400" dirty="0" smtClean="0">
                <a:latin typeface="Arial" panose="020B0604020202020204" pitchFamily="34" charset="0"/>
                <a:cs typeface="Arial" panose="020B0604020202020204" pitchFamily="34" charset="0"/>
              </a:rPr>
              <a:t>Como foi o fornecedor de armamento, bens de consumo e equipamento, a sua economia melhorou muito com a guerra; durante a Segunda Guerra Mundial, o seu território não foi destruído nem atacado;  a tentativa de recuperação das economias dos países europeus, evitando que o socialismo se instalasse nesse países; a possibilidade que a União Soviética alastrasse o seu poder.</a:t>
            </a:r>
          </a:p>
          <a:p>
            <a:pPr algn="just">
              <a:buFont typeface="Wingdings" pitchFamily="2" charset="2"/>
              <a:buChar char="ü"/>
            </a:pPr>
            <a:endParaRPr lang="pt-PT" sz="2400" dirty="0"/>
          </a:p>
        </p:txBody>
      </p:sp>
      <p:sp>
        <p:nvSpPr>
          <p:cNvPr id="4" name="Marcador de Posição do Número do Diapositivo 3"/>
          <p:cNvSpPr>
            <a:spLocks noGrp="1"/>
          </p:cNvSpPr>
          <p:nvPr>
            <p:ph type="sldNum" sz="quarter" idx="12"/>
          </p:nvPr>
        </p:nvSpPr>
        <p:spPr/>
        <p:txBody>
          <a:bodyPr/>
          <a:lstStyle/>
          <a:p>
            <a:fld id="{ED6722FC-C179-45E8-B897-C991F22665CD}" type="slidenum">
              <a:rPr lang="pt-PT" smtClean="0"/>
              <a:pPr/>
              <a:t>3</a:t>
            </a:fld>
            <a:endParaRPr lang="pt-PT" dirty="0"/>
          </a:p>
        </p:txBody>
      </p:sp>
    </p:spTree>
    <p:extLst>
      <p:ext uri="{BB962C8B-B14F-4D97-AF65-F5344CB8AC3E}">
        <p14:creationId xmlns:p14="http://schemas.microsoft.com/office/powerpoint/2010/main" val="210574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sz="2400" dirty="0" smtClean="0">
                <a:latin typeface="Arial" pitchFamily="34" charset="0"/>
                <a:cs typeface="Arial" pitchFamily="34" charset="0"/>
              </a:rPr>
              <a:t>O que é a União Europeia</a:t>
            </a:r>
            <a:endParaRPr lang="pt-PT" sz="2400" dirty="0">
              <a:latin typeface="Arial" pitchFamily="34" charset="0"/>
              <a:cs typeface="Arial" pitchFamily="34" charset="0"/>
            </a:endParaRPr>
          </a:p>
        </p:txBody>
      </p:sp>
      <p:sp>
        <p:nvSpPr>
          <p:cNvPr id="3" name="Marcador de Posição de Conteúdo 2"/>
          <p:cNvSpPr>
            <a:spLocks noGrp="1"/>
          </p:cNvSpPr>
          <p:nvPr>
            <p:ph idx="1"/>
          </p:nvPr>
        </p:nvSpPr>
        <p:spPr>
          <a:xfrm>
            <a:off x="580768" y="1433384"/>
            <a:ext cx="10602097" cy="4815015"/>
          </a:xfrm>
        </p:spPr>
        <p:txBody>
          <a:bodyPr>
            <a:normAutofit/>
          </a:bodyPr>
          <a:lstStyle/>
          <a:p>
            <a:endParaRPr lang="pt-PT" dirty="0" smtClean="0"/>
          </a:p>
          <a:p>
            <a:pPr algn="just"/>
            <a:r>
              <a:rPr lang="pt-PT" dirty="0" smtClean="0">
                <a:latin typeface="Arial" pitchFamily="34" charset="0"/>
                <a:cs typeface="Arial" pitchFamily="34" charset="0"/>
              </a:rPr>
              <a:t>A União Europeia é uma das mais importantes organizações do mundo. Surgiu após a II Guerra Mundial, quando os países destruídos sentiram necessidade de se unirem, para melhor superarem as dificuldades e garantirem harmonia entre si. O Tratado da União Europeia, assinado em Maastricht em 07.02.1992 e que entrou em vigor em 01 de novembro de 1993, alterou o Tratado de Roma, ao instituir a união económica e monetária e ao estabelecer três pilares diferenciados na estrutura institucional da União: o pilar comunitário, que engloba o mercado interno ou único; a política agrícola comum e as outras políticas comuns (social, ambiental, regional,) e a união económica e monetária.</a:t>
            </a:r>
          </a:p>
          <a:p>
            <a:endParaRPr lang="pt-PT" dirty="0" smtClean="0">
              <a:latin typeface="Arial" pitchFamily="34" charset="0"/>
              <a:cs typeface="Arial" pitchFamily="34" charset="0"/>
            </a:endParaRPr>
          </a:p>
          <a:p>
            <a:endParaRPr lang="pt-PT" dirty="0" smtClean="0"/>
          </a:p>
          <a:p>
            <a:endParaRPr lang="pt-PT" dirty="0" smtClean="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9305" y="196496"/>
            <a:ext cx="2385367" cy="1533450"/>
          </a:xfrm>
          <a:prstGeom prst="rect">
            <a:avLst/>
          </a:prstGeom>
        </p:spPr>
      </p:pic>
      <p:sp>
        <p:nvSpPr>
          <p:cNvPr id="5" name="Marcador de Posição do Número do Diapositivo 4"/>
          <p:cNvSpPr>
            <a:spLocks noGrp="1"/>
          </p:cNvSpPr>
          <p:nvPr>
            <p:ph type="sldNum" sz="quarter" idx="12"/>
          </p:nvPr>
        </p:nvSpPr>
        <p:spPr/>
        <p:txBody>
          <a:bodyPr/>
          <a:lstStyle/>
          <a:p>
            <a:fld id="{ED6722FC-C179-45E8-B897-C991F22665CD}" type="slidenum">
              <a:rPr lang="pt-PT" smtClean="0"/>
              <a:pPr/>
              <a:t>4</a:t>
            </a:fld>
            <a:endParaRPr lang="pt-PT" dirty="0"/>
          </a:p>
        </p:txBody>
      </p:sp>
    </p:spTree>
    <p:extLst>
      <p:ext uri="{BB962C8B-B14F-4D97-AF65-F5344CB8AC3E}">
        <p14:creationId xmlns:p14="http://schemas.microsoft.com/office/powerpoint/2010/main" val="3866671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sz="2400" dirty="0" smtClean="0">
                <a:latin typeface="Arial" pitchFamily="34" charset="0"/>
                <a:cs typeface="Arial" pitchFamily="34" charset="0"/>
              </a:rPr>
              <a:t>Os diferentes alargamentos da União Europeia</a:t>
            </a:r>
            <a:endParaRPr lang="pt-PT" sz="2400" dirty="0">
              <a:latin typeface="Arial" pitchFamily="34" charset="0"/>
              <a:cs typeface="Arial" pitchFamily="34" charset="0"/>
            </a:endParaRPr>
          </a:p>
        </p:txBody>
      </p:sp>
      <p:sp>
        <p:nvSpPr>
          <p:cNvPr id="3" name="Marcador de Posição de Conteúdo 2"/>
          <p:cNvSpPr>
            <a:spLocks noGrp="1"/>
          </p:cNvSpPr>
          <p:nvPr>
            <p:ph idx="1"/>
          </p:nvPr>
        </p:nvSpPr>
        <p:spPr>
          <a:xfrm>
            <a:off x="1103312" y="2052918"/>
            <a:ext cx="10116623" cy="4195481"/>
          </a:xfrm>
        </p:spPr>
        <p:txBody>
          <a:bodyPr>
            <a:normAutofit lnSpcReduction="10000"/>
          </a:bodyPr>
          <a:lstStyle/>
          <a:p>
            <a:pPr algn="just"/>
            <a:r>
              <a:rPr lang="pt-PT" altLang="pt-PT" dirty="0">
                <a:latin typeface="Arial" panose="020B0604020202020204" pitchFamily="34" charset="0"/>
                <a:cs typeface="Arial" panose="020B0604020202020204" pitchFamily="34" charset="0"/>
              </a:rPr>
              <a:t>Em 1957, pelo Tratado de Roma, instituiu-se a COMUNIDADE</a:t>
            </a:r>
            <a:r>
              <a:rPr lang="pt-PT" altLang="pt-PT" b="1" dirty="0">
                <a:solidFill>
                  <a:srgbClr val="FF0000"/>
                </a:solidFill>
                <a:latin typeface="Arial" panose="020B0604020202020204" pitchFamily="34" charset="0"/>
                <a:cs typeface="Arial" panose="020B0604020202020204" pitchFamily="34" charset="0"/>
              </a:rPr>
              <a:t> </a:t>
            </a:r>
            <a:r>
              <a:rPr lang="pt-PT" altLang="pt-PT" dirty="0">
                <a:latin typeface="Arial" panose="020B0604020202020204" pitchFamily="34" charset="0"/>
                <a:cs typeface="Arial" panose="020B0604020202020204" pitchFamily="34" charset="0"/>
              </a:rPr>
              <a:t>ECONÓMICA EUROPEIA (CEE</a:t>
            </a:r>
            <a:r>
              <a:rPr lang="pt-PT" altLang="pt-PT" dirty="0" smtClean="0">
                <a:latin typeface="Arial" panose="020B0604020202020204" pitchFamily="34" charset="0"/>
                <a:cs typeface="Arial" panose="020B0604020202020204" pitchFamily="34" charset="0"/>
              </a:rPr>
              <a:t>), assinado por 6 países:</a:t>
            </a:r>
            <a:r>
              <a:rPr lang="pt-PT" altLang="pt-PT" dirty="0">
                <a:latin typeface="Arial" panose="020B0604020202020204" pitchFamily="34" charset="0"/>
                <a:cs typeface="Arial" panose="020B0604020202020204" pitchFamily="34" charset="0"/>
              </a:rPr>
              <a:t> República Federal Alemã, Bélgica, França, Itália, Luxemburgo e Países Baixos</a:t>
            </a:r>
            <a:endParaRPr lang="pt-PT" dirty="0" smtClean="0">
              <a:latin typeface="Arial" panose="020B0604020202020204" pitchFamily="34" charset="0"/>
              <a:cs typeface="Arial" panose="020B0604020202020204" pitchFamily="34" charset="0"/>
            </a:endParaRPr>
          </a:p>
          <a:p>
            <a:pPr algn="just"/>
            <a:endParaRPr lang="pt-PT" dirty="0"/>
          </a:p>
          <a:p>
            <a:pPr algn="just"/>
            <a:r>
              <a:rPr lang="pt-PT" dirty="0" smtClean="0">
                <a:latin typeface="Arial" pitchFamily="34" charset="0"/>
                <a:cs typeface="Arial" pitchFamily="34" charset="0"/>
              </a:rPr>
              <a:t>1º Alargamento: 1 de janeiro de1973 juntam-s</a:t>
            </a:r>
            <a:r>
              <a:rPr lang="pt-PT" dirty="0">
                <a:latin typeface="Arial" pitchFamily="34" charset="0"/>
                <a:cs typeface="Arial" pitchFamily="34" charset="0"/>
              </a:rPr>
              <a:t>e</a:t>
            </a:r>
            <a:r>
              <a:rPr lang="pt-PT" dirty="0" smtClean="0">
                <a:latin typeface="Arial" pitchFamily="34" charset="0"/>
                <a:cs typeface="Arial" pitchFamily="34" charset="0"/>
              </a:rPr>
              <a:t> mais 3 países Dinamarca, Reino Unido e Irlanda – Europa dos Nove.</a:t>
            </a:r>
          </a:p>
          <a:p>
            <a:pPr algn="just"/>
            <a:endParaRPr lang="pt-PT" dirty="0">
              <a:latin typeface="Arial" pitchFamily="34" charset="0"/>
              <a:cs typeface="Arial" pitchFamily="34" charset="0"/>
            </a:endParaRPr>
          </a:p>
          <a:p>
            <a:pPr algn="just"/>
            <a:r>
              <a:rPr lang="pt-PT" dirty="0" smtClean="0">
                <a:latin typeface="Arial" pitchFamily="34" charset="0"/>
                <a:cs typeface="Arial" pitchFamily="34" charset="0"/>
              </a:rPr>
              <a:t>2º Alargamento:</a:t>
            </a:r>
            <a:r>
              <a:rPr lang="pt-PT" dirty="0">
                <a:latin typeface="Arial" pitchFamily="34" charset="0"/>
                <a:cs typeface="Arial" pitchFamily="34" charset="0"/>
              </a:rPr>
              <a:t>1 de janeiro </a:t>
            </a:r>
            <a:r>
              <a:rPr lang="pt-PT" dirty="0" smtClean="0">
                <a:latin typeface="Arial" pitchFamily="34" charset="0"/>
                <a:cs typeface="Arial" pitchFamily="34" charset="0"/>
              </a:rPr>
              <a:t>de1981 junta-se mais 1 país: Grécia – Europa dos Dez.</a:t>
            </a:r>
          </a:p>
          <a:p>
            <a:pPr algn="just"/>
            <a:endParaRPr lang="pt-PT" dirty="0">
              <a:latin typeface="Arial" pitchFamily="34" charset="0"/>
              <a:cs typeface="Arial" pitchFamily="34" charset="0"/>
            </a:endParaRPr>
          </a:p>
          <a:p>
            <a:pPr algn="just"/>
            <a:r>
              <a:rPr lang="pt-PT" dirty="0" smtClean="0">
                <a:latin typeface="Arial" pitchFamily="34" charset="0"/>
                <a:cs typeface="Arial" pitchFamily="34" charset="0"/>
              </a:rPr>
              <a:t>3º Alargamento:</a:t>
            </a:r>
            <a:r>
              <a:rPr lang="pt-PT" dirty="0">
                <a:latin typeface="Arial" pitchFamily="34" charset="0"/>
                <a:cs typeface="Arial" pitchFamily="34" charset="0"/>
              </a:rPr>
              <a:t>1 de janeiro </a:t>
            </a:r>
            <a:r>
              <a:rPr lang="pt-PT" dirty="0" smtClean="0">
                <a:latin typeface="Arial" pitchFamily="34" charset="0"/>
                <a:cs typeface="Arial" pitchFamily="34" charset="0"/>
              </a:rPr>
              <a:t>de1986 juntam-se mais 2 países: Espanha e Portugal - Europa dos Doze.</a:t>
            </a:r>
            <a:endParaRPr lang="pt-PT" dirty="0">
              <a:latin typeface="Arial" pitchFamily="34" charset="0"/>
              <a:cs typeface="Arial" pitchFamily="34" charset="0"/>
            </a:endParaRPr>
          </a:p>
          <a:p>
            <a:endParaRPr lang="pt-PT" dirty="0" smtClean="0"/>
          </a:p>
          <a:p>
            <a:endParaRPr lang="pt-PT" dirty="0" smtClean="0"/>
          </a:p>
          <a:p>
            <a:endParaRPr lang="pt-PT" dirty="0"/>
          </a:p>
          <a:p>
            <a:endParaRPr lang="pt-PT" dirty="0" smtClean="0"/>
          </a:p>
          <a:p>
            <a:pPr marL="0" indent="0">
              <a:buNone/>
            </a:pPr>
            <a:endParaRPr lang="pt-PT" dirty="0" smtClean="0"/>
          </a:p>
          <a:p>
            <a:endParaRPr lang="pt-PT" dirty="0" smtClean="0"/>
          </a:p>
          <a:p>
            <a:endParaRPr lang="pt-PT" dirty="0"/>
          </a:p>
          <a:p>
            <a:endParaRPr lang="pt-PT" dirty="0" smtClean="0"/>
          </a:p>
          <a:p>
            <a:endParaRPr lang="pt-PT" dirty="0"/>
          </a:p>
          <a:p>
            <a:endParaRPr lang="pt-PT" dirty="0"/>
          </a:p>
        </p:txBody>
      </p:sp>
      <p:sp>
        <p:nvSpPr>
          <p:cNvPr id="4" name="Marcador de Posição do Número do Diapositivo 3"/>
          <p:cNvSpPr>
            <a:spLocks noGrp="1"/>
          </p:cNvSpPr>
          <p:nvPr>
            <p:ph type="sldNum" sz="quarter" idx="12"/>
          </p:nvPr>
        </p:nvSpPr>
        <p:spPr/>
        <p:txBody>
          <a:bodyPr/>
          <a:lstStyle/>
          <a:p>
            <a:fld id="{ED6722FC-C179-45E8-B897-C991F22665CD}" type="slidenum">
              <a:rPr lang="pt-PT" smtClean="0"/>
              <a:pPr/>
              <a:t>5</a:t>
            </a:fld>
            <a:endParaRPr lang="pt-PT" dirty="0"/>
          </a:p>
        </p:txBody>
      </p:sp>
    </p:spTree>
    <p:extLst>
      <p:ext uri="{BB962C8B-B14F-4D97-AF65-F5344CB8AC3E}">
        <p14:creationId xmlns:p14="http://schemas.microsoft.com/office/powerpoint/2010/main" val="131195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sz="2400" dirty="0" smtClean="0">
                <a:latin typeface="Arial" pitchFamily="34" charset="0"/>
                <a:cs typeface="Arial" pitchFamily="34" charset="0"/>
              </a:rPr>
              <a:t>Os diferentes </a:t>
            </a:r>
            <a:r>
              <a:rPr lang="pt-PT" sz="2400" dirty="0">
                <a:latin typeface="Arial" pitchFamily="34" charset="0"/>
                <a:cs typeface="Arial" pitchFamily="34" charset="0"/>
              </a:rPr>
              <a:t>alargamentos da União Europeia</a:t>
            </a:r>
          </a:p>
        </p:txBody>
      </p:sp>
      <p:sp>
        <p:nvSpPr>
          <p:cNvPr id="3" name="Marcador de Posição de Conteúdo 2"/>
          <p:cNvSpPr>
            <a:spLocks noGrp="1"/>
          </p:cNvSpPr>
          <p:nvPr>
            <p:ph idx="1"/>
          </p:nvPr>
        </p:nvSpPr>
        <p:spPr>
          <a:xfrm>
            <a:off x="646111" y="2037153"/>
            <a:ext cx="9404723" cy="4820847"/>
          </a:xfrm>
        </p:spPr>
        <p:txBody>
          <a:bodyPr>
            <a:normAutofit fontScale="40000" lnSpcReduction="20000"/>
          </a:bodyPr>
          <a:lstStyle/>
          <a:p>
            <a:pPr algn="just"/>
            <a:r>
              <a:rPr lang="pt-PT" sz="5000" dirty="0" smtClean="0">
                <a:latin typeface="Arial" panose="020B0604020202020204" pitchFamily="34" charset="0"/>
                <a:cs typeface="Arial" panose="020B0604020202020204" pitchFamily="34" charset="0"/>
              </a:rPr>
              <a:t>4</a:t>
            </a:r>
            <a:r>
              <a:rPr lang="pt-PT" sz="5000" dirty="0">
                <a:latin typeface="Arial" panose="020B0604020202020204" pitchFamily="34" charset="0"/>
                <a:cs typeface="Arial" panose="020B0604020202020204" pitchFamily="34" charset="0"/>
              </a:rPr>
              <a:t>º </a:t>
            </a:r>
            <a:r>
              <a:rPr lang="pt-PT" sz="5000" dirty="0" smtClean="0">
                <a:latin typeface="Arial" panose="020B0604020202020204" pitchFamily="34" charset="0"/>
                <a:cs typeface="Arial" panose="020B0604020202020204" pitchFamily="34" charset="0"/>
              </a:rPr>
              <a:t>Alargamento:</a:t>
            </a:r>
            <a:r>
              <a:rPr lang="pt-PT" sz="5000" dirty="0">
                <a:latin typeface="Arial" panose="020B0604020202020204" pitchFamily="34" charset="0"/>
                <a:cs typeface="Arial" panose="020B0604020202020204" pitchFamily="34" charset="0"/>
              </a:rPr>
              <a:t>1 de </a:t>
            </a:r>
            <a:r>
              <a:rPr lang="pt-PT" sz="5000" dirty="0" smtClean="0">
                <a:latin typeface="Arial" panose="020B0604020202020204" pitchFamily="34" charset="0"/>
                <a:cs typeface="Arial" panose="020B0604020202020204" pitchFamily="34" charset="0"/>
              </a:rPr>
              <a:t>janeiro de1995 </a:t>
            </a:r>
            <a:r>
              <a:rPr lang="pt-PT" sz="5000" dirty="0">
                <a:latin typeface="Arial" panose="020B0604020202020204" pitchFamily="34" charset="0"/>
                <a:cs typeface="Arial" panose="020B0604020202020204" pitchFamily="34" charset="0"/>
              </a:rPr>
              <a:t>juntam-se mais </a:t>
            </a:r>
            <a:r>
              <a:rPr lang="pt-PT" sz="5000" dirty="0" smtClean="0">
                <a:latin typeface="Arial" panose="020B0604020202020204" pitchFamily="34" charset="0"/>
                <a:cs typeface="Arial" panose="020B0604020202020204" pitchFamily="34" charset="0"/>
              </a:rPr>
              <a:t>3 países: </a:t>
            </a:r>
            <a:r>
              <a:rPr lang="pt-PT" altLang="pt-PT" sz="5000" dirty="0" smtClean="0">
                <a:latin typeface="Arial" panose="020B0604020202020204" pitchFamily="34" charset="0"/>
                <a:cs typeface="Arial" panose="020B0604020202020204" pitchFamily="34" charset="0"/>
              </a:rPr>
              <a:t>Áustria</a:t>
            </a:r>
            <a:r>
              <a:rPr lang="pt-PT" altLang="pt-PT" sz="5000" dirty="0">
                <a:latin typeface="Arial" panose="020B0604020202020204" pitchFamily="34" charset="0"/>
                <a:cs typeface="Arial" panose="020B0604020202020204" pitchFamily="34" charset="0"/>
              </a:rPr>
              <a:t>, Suécia e a </a:t>
            </a:r>
            <a:r>
              <a:rPr lang="pt-PT" altLang="pt-PT" sz="5000" dirty="0" smtClean="0">
                <a:latin typeface="Arial" panose="020B0604020202020204" pitchFamily="34" charset="0"/>
                <a:cs typeface="Arial" panose="020B0604020202020204" pitchFamily="34" charset="0"/>
              </a:rPr>
              <a:t>Finlândia – Europa dos quinze.</a:t>
            </a:r>
            <a:endParaRPr lang="pt-PT" sz="5000" dirty="0" smtClean="0">
              <a:latin typeface="Arial" panose="020B0604020202020204" pitchFamily="34" charset="0"/>
              <a:cs typeface="Arial" panose="020B0604020202020204" pitchFamily="34" charset="0"/>
            </a:endParaRPr>
          </a:p>
          <a:p>
            <a:pPr algn="just"/>
            <a:endParaRPr lang="pt-PT" sz="5000" dirty="0">
              <a:latin typeface="Arial" panose="020B0604020202020204" pitchFamily="34" charset="0"/>
              <a:cs typeface="Arial" panose="020B0604020202020204" pitchFamily="34" charset="0"/>
            </a:endParaRPr>
          </a:p>
          <a:p>
            <a:pPr algn="just"/>
            <a:endParaRPr lang="pt-PT" sz="5000" dirty="0" smtClean="0">
              <a:latin typeface="Arial" panose="020B0604020202020204" pitchFamily="34" charset="0"/>
              <a:cs typeface="Arial" panose="020B0604020202020204" pitchFamily="34" charset="0"/>
            </a:endParaRPr>
          </a:p>
          <a:p>
            <a:pPr algn="just"/>
            <a:r>
              <a:rPr lang="pt-PT" sz="5000" dirty="0" smtClean="0">
                <a:latin typeface="Arial" panose="020B0604020202020204" pitchFamily="34" charset="0"/>
                <a:cs typeface="Arial" panose="020B0604020202020204" pitchFamily="34" charset="0"/>
              </a:rPr>
              <a:t>5º Alargamento:</a:t>
            </a:r>
            <a:r>
              <a:rPr lang="pt-PT" sz="5000" dirty="0">
                <a:latin typeface="Arial" panose="020B0604020202020204" pitchFamily="34" charset="0"/>
                <a:cs typeface="Arial" panose="020B0604020202020204" pitchFamily="34" charset="0"/>
              </a:rPr>
              <a:t>1 de </a:t>
            </a:r>
            <a:r>
              <a:rPr lang="pt-PT" sz="5000" dirty="0" smtClean="0">
                <a:latin typeface="Arial" panose="020B0604020202020204" pitchFamily="34" charset="0"/>
                <a:cs typeface="Arial" panose="020B0604020202020204" pitchFamily="34" charset="0"/>
              </a:rPr>
              <a:t>maio de 2004 – maior alargamento de sempre -juntam-se mais 10 países: </a:t>
            </a:r>
            <a:r>
              <a:rPr lang="pt-PT" altLang="pt-PT" sz="5000" dirty="0">
                <a:latin typeface="Arial" panose="020B0604020202020204" pitchFamily="34" charset="0"/>
                <a:cs typeface="Arial" panose="020B0604020202020204" pitchFamily="34" charset="0"/>
              </a:rPr>
              <a:t>Malta, Chipre, Eslovénia, Estónia, Letónia, Lituânia, Polónia, República Checa, Eslováquia e </a:t>
            </a:r>
            <a:r>
              <a:rPr lang="pt-PT" altLang="pt-PT" sz="5000" dirty="0" smtClean="0">
                <a:latin typeface="Arial" panose="020B0604020202020204" pitchFamily="34" charset="0"/>
                <a:cs typeface="Arial" panose="020B0604020202020204" pitchFamily="34" charset="0"/>
              </a:rPr>
              <a:t>Hungria – Europa dos Vinte e cinco.</a:t>
            </a:r>
            <a:endParaRPr lang="pt-PT" sz="5000" dirty="0">
              <a:latin typeface="Arial" panose="020B0604020202020204" pitchFamily="34" charset="0"/>
              <a:cs typeface="Arial" panose="020B0604020202020204" pitchFamily="34" charset="0"/>
            </a:endParaRPr>
          </a:p>
          <a:p>
            <a:pPr algn="just"/>
            <a:endParaRPr lang="pt-PT" sz="5000" dirty="0" smtClean="0">
              <a:latin typeface="Arial" panose="020B0604020202020204" pitchFamily="34" charset="0"/>
              <a:cs typeface="Arial" panose="020B0604020202020204" pitchFamily="34" charset="0"/>
            </a:endParaRPr>
          </a:p>
          <a:p>
            <a:pPr algn="just"/>
            <a:endParaRPr lang="pt-PT" sz="5000" dirty="0" smtClean="0">
              <a:latin typeface="Arial" panose="020B0604020202020204" pitchFamily="34" charset="0"/>
              <a:cs typeface="Arial" panose="020B0604020202020204" pitchFamily="34" charset="0"/>
            </a:endParaRPr>
          </a:p>
          <a:p>
            <a:pPr algn="just"/>
            <a:r>
              <a:rPr lang="pt-PT" sz="5000" dirty="0" smtClean="0">
                <a:latin typeface="Arial" panose="020B0604020202020204" pitchFamily="34" charset="0"/>
                <a:cs typeface="Arial" panose="020B0604020202020204" pitchFamily="34" charset="0"/>
              </a:rPr>
              <a:t>6º Alargamento:</a:t>
            </a:r>
            <a:r>
              <a:rPr lang="pt-PT" sz="5000" dirty="0">
                <a:latin typeface="Arial" panose="020B0604020202020204" pitchFamily="34" charset="0"/>
                <a:cs typeface="Arial" panose="020B0604020202020204" pitchFamily="34" charset="0"/>
              </a:rPr>
              <a:t>1 de janeiro </a:t>
            </a:r>
            <a:r>
              <a:rPr lang="pt-PT" sz="5000" dirty="0" smtClean="0">
                <a:latin typeface="Arial" panose="020B0604020202020204" pitchFamily="34" charset="0"/>
                <a:cs typeface="Arial" panose="020B0604020202020204" pitchFamily="34" charset="0"/>
              </a:rPr>
              <a:t>de 2007 </a:t>
            </a:r>
            <a:r>
              <a:rPr lang="pt-PT" sz="5000" dirty="0">
                <a:latin typeface="Arial" panose="020B0604020202020204" pitchFamily="34" charset="0"/>
                <a:cs typeface="Arial" panose="020B0604020202020204" pitchFamily="34" charset="0"/>
              </a:rPr>
              <a:t>juntam-se mais </a:t>
            </a:r>
            <a:r>
              <a:rPr lang="pt-PT" sz="5000" dirty="0" smtClean="0">
                <a:latin typeface="Arial" panose="020B0604020202020204" pitchFamily="34" charset="0"/>
                <a:cs typeface="Arial" panose="020B0604020202020204" pitchFamily="34" charset="0"/>
              </a:rPr>
              <a:t>2 países: </a:t>
            </a:r>
            <a:r>
              <a:rPr lang="pt-PT" altLang="pt-PT" sz="5000" dirty="0">
                <a:latin typeface="Arial" panose="020B0604020202020204" pitchFamily="34" charset="0"/>
                <a:cs typeface="Arial" panose="020B0604020202020204" pitchFamily="34" charset="0"/>
              </a:rPr>
              <a:t>Roménia e </a:t>
            </a:r>
            <a:r>
              <a:rPr lang="pt-PT" altLang="pt-PT" sz="5000" dirty="0" smtClean="0">
                <a:latin typeface="Arial" panose="020B0604020202020204" pitchFamily="34" charset="0"/>
                <a:cs typeface="Arial" panose="020B0604020202020204" pitchFamily="34" charset="0"/>
              </a:rPr>
              <a:t> Bulgária – Europa dos Vinte e sete.</a:t>
            </a:r>
            <a:endParaRPr lang="pt-PT" sz="5000" dirty="0" smtClean="0">
              <a:latin typeface="Arial" panose="020B0604020202020204" pitchFamily="34" charset="0"/>
              <a:cs typeface="Arial" panose="020B0604020202020204" pitchFamily="34" charset="0"/>
            </a:endParaRPr>
          </a:p>
          <a:p>
            <a:endParaRPr lang="pt-PT" sz="4200" dirty="0" smtClean="0"/>
          </a:p>
          <a:p>
            <a:pPr marL="0" indent="0">
              <a:buNone/>
            </a:pPr>
            <a:endParaRPr lang="pt-PT" dirty="0"/>
          </a:p>
          <a:p>
            <a:endParaRPr lang="pt-PT" dirty="0"/>
          </a:p>
          <a:p>
            <a:endParaRPr lang="pt-PT" dirty="0" smtClean="0"/>
          </a:p>
          <a:p>
            <a:pPr marL="0" indent="0">
              <a:buNone/>
            </a:pPr>
            <a:r>
              <a:rPr lang="pt-PT" dirty="0" smtClean="0"/>
              <a:t> </a:t>
            </a:r>
          </a:p>
          <a:p>
            <a:endParaRPr lang="pt-PT" dirty="0"/>
          </a:p>
        </p:txBody>
      </p:sp>
      <p:sp>
        <p:nvSpPr>
          <p:cNvPr id="4" name="Marcador de Posição do Número do Diapositivo 3"/>
          <p:cNvSpPr>
            <a:spLocks noGrp="1"/>
          </p:cNvSpPr>
          <p:nvPr>
            <p:ph type="sldNum" sz="quarter" idx="12"/>
          </p:nvPr>
        </p:nvSpPr>
        <p:spPr/>
        <p:txBody>
          <a:bodyPr/>
          <a:lstStyle/>
          <a:p>
            <a:fld id="{ED6722FC-C179-45E8-B897-C991F22665CD}" type="slidenum">
              <a:rPr lang="pt-PT" smtClean="0"/>
              <a:pPr/>
              <a:t>6</a:t>
            </a:fld>
            <a:endParaRPr lang="pt-PT" dirty="0"/>
          </a:p>
        </p:txBody>
      </p:sp>
    </p:spTree>
    <p:extLst>
      <p:ext uri="{BB962C8B-B14F-4D97-AF65-F5344CB8AC3E}">
        <p14:creationId xmlns:p14="http://schemas.microsoft.com/office/powerpoint/2010/main" val="680242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sz="2400" dirty="0" smtClean="0">
                <a:latin typeface="Arial" pitchFamily="34" charset="0"/>
                <a:cs typeface="Arial" pitchFamily="34" charset="0"/>
              </a:rPr>
              <a:t>Os diferentes </a:t>
            </a:r>
            <a:r>
              <a:rPr lang="pt-PT" sz="2400" dirty="0">
                <a:latin typeface="Arial" pitchFamily="34" charset="0"/>
                <a:cs typeface="Arial" pitchFamily="34" charset="0"/>
              </a:rPr>
              <a:t>alargamentos da União Europeia</a:t>
            </a:r>
          </a:p>
        </p:txBody>
      </p:sp>
      <p:sp>
        <p:nvSpPr>
          <p:cNvPr id="3" name="Marcador de Posição de Conteúdo 2"/>
          <p:cNvSpPr>
            <a:spLocks noGrp="1"/>
          </p:cNvSpPr>
          <p:nvPr>
            <p:ph idx="1"/>
          </p:nvPr>
        </p:nvSpPr>
        <p:spPr>
          <a:xfrm>
            <a:off x="1103312" y="1482812"/>
            <a:ext cx="9844774" cy="4765588"/>
          </a:xfrm>
        </p:spPr>
        <p:txBody>
          <a:bodyPr/>
          <a:lstStyle/>
          <a:p>
            <a:r>
              <a:rPr lang="pt-PT" dirty="0" smtClean="0">
                <a:latin typeface="Arial" pitchFamily="34" charset="0"/>
                <a:cs typeface="Arial" pitchFamily="34" charset="0"/>
              </a:rPr>
              <a:t>7º Alargamento:1 de julho de 2013 junta-se mais 1 país: </a:t>
            </a:r>
            <a:r>
              <a:rPr lang="pt-PT" altLang="pt-PT" dirty="0" smtClean="0">
                <a:latin typeface="Arial" pitchFamily="34" charset="0"/>
                <a:cs typeface="Arial" pitchFamily="34" charset="0"/>
              </a:rPr>
              <a:t>Croácia.</a:t>
            </a:r>
          </a:p>
          <a:p>
            <a:endParaRPr lang="pt-PT" dirty="0">
              <a:latin typeface="Arial" pitchFamily="34" charset="0"/>
              <a:cs typeface="Arial" pitchFamily="34" charset="0"/>
            </a:endParaRPr>
          </a:p>
          <a:p>
            <a:pPr algn="just"/>
            <a:r>
              <a:rPr lang="pt-PT" dirty="0" smtClean="0">
                <a:latin typeface="Arial" pitchFamily="34" charset="0"/>
                <a:cs typeface="Arial" pitchFamily="34" charset="0"/>
              </a:rPr>
              <a:t>Neste momento só 28 países estão na União Europeia mas encontrão - se  vários países como candidatos a entrar na União Europeia: </a:t>
            </a:r>
            <a:r>
              <a:rPr lang="pt-PT" altLang="pt-PT" dirty="0">
                <a:latin typeface="Arial" pitchFamily="34" charset="0"/>
                <a:cs typeface="Arial" pitchFamily="34" charset="0"/>
              </a:rPr>
              <a:t>Albânia, Islândia, Macedónia, Montenegro, Turquia, Bósnia e Herzegovina, </a:t>
            </a:r>
            <a:r>
              <a:rPr lang="pt-PT" altLang="pt-PT" dirty="0" smtClean="0">
                <a:latin typeface="Arial" pitchFamily="34" charset="0"/>
                <a:cs typeface="Arial" pitchFamily="34" charset="0"/>
              </a:rPr>
              <a:t>Servia </a:t>
            </a:r>
            <a:r>
              <a:rPr lang="pt-PT" altLang="pt-PT" dirty="0">
                <a:latin typeface="Arial" pitchFamily="34" charset="0"/>
                <a:cs typeface="Arial" pitchFamily="34" charset="0"/>
              </a:rPr>
              <a:t>e Kosovo.</a:t>
            </a:r>
            <a:r>
              <a:rPr lang="pt-PT" dirty="0" smtClean="0">
                <a:latin typeface="Arial" pitchFamily="34" charset="0"/>
                <a:cs typeface="Arial" pitchFamily="34" charset="0"/>
              </a:rPr>
              <a:t> </a:t>
            </a:r>
          </a:p>
          <a:p>
            <a:endParaRPr lang="pt-PT"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1923" y="3578309"/>
            <a:ext cx="2479948" cy="1866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Marcador de Posição do Número do Diapositivo 4"/>
          <p:cNvSpPr>
            <a:spLocks noGrp="1"/>
          </p:cNvSpPr>
          <p:nvPr>
            <p:ph type="sldNum" sz="quarter" idx="12"/>
          </p:nvPr>
        </p:nvSpPr>
        <p:spPr/>
        <p:txBody>
          <a:bodyPr/>
          <a:lstStyle/>
          <a:p>
            <a:fld id="{ED6722FC-C179-45E8-B897-C991F22665CD}" type="slidenum">
              <a:rPr lang="pt-PT" smtClean="0"/>
              <a:pPr/>
              <a:t>7</a:t>
            </a:fld>
            <a:endParaRPr lang="pt-PT" dirty="0"/>
          </a:p>
        </p:txBody>
      </p:sp>
    </p:spTree>
    <p:extLst>
      <p:ext uri="{BB962C8B-B14F-4D97-AF65-F5344CB8AC3E}">
        <p14:creationId xmlns:p14="http://schemas.microsoft.com/office/powerpoint/2010/main" val="69323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130" y="652388"/>
            <a:ext cx="9404723" cy="929277"/>
          </a:xfrm>
        </p:spPr>
        <p:txBody>
          <a:bodyPr/>
          <a:lstStyle/>
          <a:p>
            <a:pPr algn="ctr"/>
            <a:r>
              <a:rPr lang="pt-PT" sz="2400" dirty="0" smtClean="0">
                <a:latin typeface="Arial" pitchFamily="34" charset="0"/>
                <a:cs typeface="Arial" pitchFamily="34" charset="0"/>
              </a:rPr>
              <a:t>Os objetivos/ Vantagens da União Europeia</a:t>
            </a:r>
            <a:endParaRPr lang="pt-PT" sz="2400" dirty="0">
              <a:latin typeface="Arial" pitchFamily="34" charset="0"/>
              <a:cs typeface="Arial" pitchFamily="34" charset="0"/>
            </a:endParaRPr>
          </a:p>
        </p:txBody>
      </p:sp>
      <p:sp>
        <p:nvSpPr>
          <p:cNvPr id="3" name="Marcador de Posição de Conteúdo 2"/>
          <p:cNvSpPr>
            <a:spLocks noGrp="1"/>
          </p:cNvSpPr>
          <p:nvPr>
            <p:ph idx="1"/>
          </p:nvPr>
        </p:nvSpPr>
        <p:spPr>
          <a:xfrm>
            <a:off x="1103312" y="1507524"/>
            <a:ext cx="9955985" cy="4740875"/>
          </a:xfrm>
        </p:spPr>
        <p:txBody>
          <a:bodyPr/>
          <a:lstStyle/>
          <a:p>
            <a:r>
              <a:rPr lang="pt-PT" dirty="0" smtClean="0">
                <a:latin typeface="Arial" pitchFamily="34" charset="0"/>
                <a:cs typeface="Arial" pitchFamily="34" charset="0"/>
              </a:rPr>
              <a:t>Fazer crescer a economia de cada país que adira à União Europeia;</a:t>
            </a:r>
          </a:p>
          <a:p>
            <a:pPr>
              <a:buFont typeface="Wingdings" pitchFamily="2" charset="2"/>
              <a:buChar char="Ø"/>
            </a:pPr>
            <a:r>
              <a:rPr lang="pt-PT" dirty="0" smtClean="0">
                <a:latin typeface="Arial" pitchFamily="34" charset="0"/>
                <a:cs typeface="Arial" pitchFamily="34" charset="0"/>
              </a:rPr>
              <a:t>Livre circulação de mercadorias de país em país da União Europeia;</a:t>
            </a:r>
          </a:p>
          <a:p>
            <a:r>
              <a:rPr lang="pt-PT" dirty="0" smtClean="0">
                <a:latin typeface="Arial" pitchFamily="34" charset="0"/>
                <a:cs typeface="Arial" pitchFamily="34" charset="0"/>
              </a:rPr>
              <a:t>Livre circulação de pessoas, capitais e serviços entre os país em países membros;</a:t>
            </a:r>
          </a:p>
          <a:p>
            <a:r>
              <a:rPr lang="pt-PT" dirty="0" smtClean="0">
                <a:latin typeface="Arial" pitchFamily="34" charset="0"/>
                <a:cs typeface="Arial" pitchFamily="34" charset="0"/>
              </a:rPr>
              <a:t>Melhorar os níveis de vida das pessoas dos países aderentes à União Europeia;</a:t>
            </a:r>
          </a:p>
          <a:p>
            <a:r>
              <a:rPr lang="pt-PT" dirty="0" smtClean="0">
                <a:latin typeface="Arial" pitchFamily="34" charset="0"/>
                <a:cs typeface="Arial" pitchFamily="34" charset="0"/>
              </a:rPr>
              <a:t>Estabelecimento de uma união aduaneira com o desaparecimento dos impostos alfandegários entre os países membros;</a:t>
            </a:r>
          </a:p>
          <a:p>
            <a:r>
              <a:rPr lang="pt-PT" dirty="0" smtClean="0">
                <a:latin typeface="Arial" pitchFamily="34" charset="0"/>
                <a:cs typeface="Arial" pitchFamily="34" charset="0"/>
              </a:rPr>
              <a:t>Criação de uma moeda única o (Euro) comum a todos os países membros.</a:t>
            </a:r>
            <a:endParaRPr lang="pt-PT" dirty="0">
              <a:latin typeface="Arial" pitchFamily="34" charset="0"/>
              <a:cs typeface="Arial" pitchFamily="34" charset="0"/>
            </a:endParaRPr>
          </a:p>
        </p:txBody>
      </p:sp>
      <p:sp>
        <p:nvSpPr>
          <p:cNvPr id="4" name="Marcador de Posição do Número do Diapositivo 3"/>
          <p:cNvSpPr>
            <a:spLocks noGrp="1"/>
          </p:cNvSpPr>
          <p:nvPr>
            <p:ph type="sldNum" sz="quarter" idx="12"/>
          </p:nvPr>
        </p:nvSpPr>
        <p:spPr/>
        <p:txBody>
          <a:bodyPr/>
          <a:lstStyle/>
          <a:p>
            <a:fld id="{ED6722FC-C179-45E8-B897-C991F22665CD}" type="slidenum">
              <a:rPr lang="pt-PT" smtClean="0"/>
              <a:pPr/>
              <a:t>8</a:t>
            </a:fld>
            <a:endParaRPr lang="pt-PT" dirty="0"/>
          </a:p>
        </p:txBody>
      </p:sp>
    </p:spTree>
    <p:extLst>
      <p:ext uri="{BB962C8B-B14F-4D97-AF65-F5344CB8AC3E}">
        <p14:creationId xmlns:p14="http://schemas.microsoft.com/office/powerpoint/2010/main" val="602425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57098"/>
          </a:xfrm>
        </p:spPr>
        <p:txBody>
          <a:bodyPr/>
          <a:lstStyle/>
          <a:p>
            <a:pPr algn="ctr"/>
            <a:r>
              <a:rPr lang="pt-PT" sz="2400" dirty="0" smtClean="0">
                <a:latin typeface="Arial" pitchFamily="34" charset="0"/>
                <a:cs typeface="Arial" pitchFamily="34" charset="0"/>
              </a:rPr>
              <a:t>As desvantagens da União Europeia</a:t>
            </a:r>
            <a:endParaRPr lang="pt-PT" sz="2400" dirty="0">
              <a:latin typeface="Arial" pitchFamily="34" charset="0"/>
              <a:cs typeface="Arial" pitchFamily="34" charset="0"/>
            </a:endParaRPr>
          </a:p>
        </p:txBody>
      </p:sp>
      <p:sp>
        <p:nvSpPr>
          <p:cNvPr id="3" name="Marcador de Posição de Conteúdo 2"/>
          <p:cNvSpPr>
            <a:spLocks noGrp="1"/>
          </p:cNvSpPr>
          <p:nvPr>
            <p:ph idx="1"/>
          </p:nvPr>
        </p:nvSpPr>
        <p:spPr/>
        <p:txBody>
          <a:bodyPr/>
          <a:lstStyle/>
          <a:p>
            <a:pPr algn="just"/>
            <a:r>
              <a:rPr lang="pt-PT" altLang="pt-PT" dirty="0" smtClean="0">
                <a:latin typeface="Arial" panose="020B0604020202020204" pitchFamily="34" charset="0"/>
                <a:cs typeface="Arial" panose="020B0604020202020204" pitchFamily="34" charset="0"/>
              </a:rPr>
              <a:t>Aumento de </a:t>
            </a:r>
            <a:r>
              <a:rPr lang="pt-PT" altLang="pt-PT" dirty="0">
                <a:latin typeface="Arial" panose="020B0604020202020204" pitchFamily="34" charset="0"/>
                <a:cs typeface="Arial" panose="020B0604020202020204" pitchFamily="34" charset="0"/>
              </a:rPr>
              <a:t>alguns vícios </a:t>
            </a:r>
            <a:r>
              <a:rPr lang="pt-PT" altLang="pt-PT" dirty="0" smtClean="0">
                <a:latin typeface="Arial" panose="020B0604020202020204" pitchFamily="34" charset="0"/>
                <a:cs typeface="Arial" panose="020B0604020202020204" pitchFamily="34" charset="0"/>
              </a:rPr>
              <a:t>no </a:t>
            </a:r>
            <a:r>
              <a:rPr lang="pt-PT" altLang="pt-PT" dirty="0">
                <a:latin typeface="Arial" panose="020B0604020202020204" pitchFamily="34" charset="0"/>
                <a:cs typeface="Arial" panose="020B0604020202020204" pitchFamily="34" charset="0"/>
              </a:rPr>
              <a:t>h</a:t>
            </a:r>
            <a:r>
              <a:rPr lang="pt-PT" altLang="pt-PT" dirty="0" smtClean="0">
                <a:latin typeface="Arial" panose="020B0604020202020204" pitchFamily="34" charset="0"/>
                <a:cs typeface="Arial" panose="020B0604020202020204" pitchFamily="34" charset="0"/>
              </a:rPr>
              <a:t>omem</a:t>
            </a:r>
            <a:r>
              <a:rPr lang="pt-PT" altLang="pt-PT" dirty="0">
                <a:latin typeface="Arial" panose="020B0604020202020204" pitchFamily="34" charset="0"/>
                <a:cs typeface="Arial" panose="020B0604020202020204" pitchFamily="34" charset="0"/>
              </a:rPr>
              <a:t>, </a:t>
            </a:r>
            <a:r>
              <a:rPr lang="pt-PT" altLang="pt-PT" dirty="0" smtClean="0">
                <a:latin typeface="Arial" panose="020B0604020202020204" pitchFamily="34" charset="0"/>
                <a:cs typeface="Arial" panose="020B0604020202020204" pitchFamily="34" charset="0"/>
              </a:rPr>
              <a:t>como: </a:t>
            </a:r>
            <a:r>
              <a:rPr lang="pt-PT" altLang="pt-PT" dirty="0">
                <a:latin typeface="Arial" panose="020B0604020202020204" pitchFamily="34" charset="0"/>
                <a:cs typeface="Arial" panose="020B0604020202020204" pitchFamily="34" charset="0"/>
              </a:rPr>
              <a:t>o álcool, prostituição, jogos </a:t>
            </a:r>
            <a:r>
              <a:rPr lang="pt-PT" altLang="pt-PT" dirty="0" smtClean="0">
                <a:latin typeface="Arial" panose="020B0604020202020204" pitchFamily="34" charset="0"/>
                <a:cs typeface="Arial" panose="020B0604020202020204" pitchFamily="34" charset="0"/>
              </a:rPr>
              <a:t>clandestinos;</a:t>
            </a:r>
          </a:p>
          <a:p>
            <a:pPr algn="just"/>
            <a:r>
              <a:rPr lang="pt-PT" dirty="0" smtClean="0">
                <a:latin typeface="Arial" panose="020B0604020202020204" pitchFamily="34" charset="0"/>
                <a:cs typeface="Arial" panose="020B0604020202020204" pitchFamily="34" charset="0"/>
              </a:rPr>
              <a:t>Os comerciantes e agricultores mais pequenos perdem os empregos porque as pessoas preferem a mão de obra estrangeira que é mais barata;</a:t>
            </a:r>
          </a:p>
          <a:p>
            <a:pPr algn="just"/>
            <a:r>
              <a:rPr lang="pt-PT" dirty="0" smtClean="0">
                <a:latin typeface="Arial" panose="020B0604020202020204" pitchFamily="34" charset="0"/>
                <a:cs typeface="Arial" panose="020B0604020202020204" pitchFamily="34" charset="0"/>
              </a:rPr>
              <a:t>A União Europeia dá subsídios aos países aderentes que depois são mal aplicados;</a:t>
            </a:r>
          </a:p>
          <a:p>
            <a:pPr algn="just"/>
            <a:r>
              <a:rPr lang="pt-PT" dirty="0" smtClean="0">
                <a:latin typeface="Arial" panose="020B0604020202020204" pitchFamily="34" charset="0"/>
                <a:cs typeface="Arial" panose="020B0604020202020204" pitchFamily="34" charset="0"/>
              </a:rPr>
              <a:t>Como a União Europeia tem uma população muito envelhecida, o que obriga os países membros a terem elevados encargos sociais com esta população implica as pessoas terem </a:t>
            </a:r>
            <a:r>
              <a:rPr lang="pt-PT" altLang="pt-PT" dirty="0" smtClean="0">
                <a:latin typeface="Arial" panose="020B0604020202020204" pitchFamily="34" charset="0"/>
                <a:cs typeface="Arial" panose="020B0604020202020204" pitchFamily="34" charset="0"/>
              </a:rPr>
              <a:t>elevados </a:t>
            </a:r>
            <a:r>
              <a:rPr lang="pt-PT" altLang="pt-PT" dirty="0">
                <a:latin typeface="Arial" panose="020B0604020202020204" pitchFamily="34" charset="0"/>
                <a:cs typeface="Arial" panose="020B0604020202020204" pitchFamily="34" charset="0"/>
              </a:rPr>
              <a:t>encargos </a:t>
            </a:r>
            <a:r>
              <a:rPr lang="pt-PT" altLang="pt-PT" dirty="0" smtClean="0">
                <a:latin typeface="Arial" panose="020B0604020202020204" pitchFamily="34" charset="0"/>
                <a:cs typeface="Arial" panose="020B0604020202020204" pitchFamily="34" charset="0"/>
              </a:rPr>
              <a:t>com essa população.</a:t>
            </a:r>
            <a:endParaRPr lang="pt-PT" dirty="0">
              <a:latin typeface="Arial" panose="020B0604020202020204" pitchFamily="34" charset="0"/>
              <a:cs typeface="Arial" panose="020B0604020202020204" pitchFamily="34" charset="0"/>
            </a:endParaRPr>
          </a:p>
        </p:txBody>
      </p:sp>
      <p:sp>
        <p:nvSpPr>
          <p:cNvPr id="4" name="Marcador de Posição do Número do Diapositivo 3"/>
          <p:cNvSpPr>
            <a:spLocks noGrp="1"/>
          </p:cNvSpPr>
          <p:nvPr>
            <p:ph type="sldNum" sz="quarter" idx="12"/>
          </p:nvPr>
        </p:nvSpPr>
        <p:spPr/>
        <p:txBody>
          <a:bodyPr/>
          <a:lstStyle/>
          <a:p>
            <a:fld id="{ED6722FC-C179-45E8-B897-C991F22665CD}" type="slidenum">
              <a:rPr lang="pt-PT" smtClean="0"/>
              <a:pPr/>
              <a:t>9</a:t>
            </a:fld>
            <a:endParaRPr lang="pt-PT" dirty="0"/>
          </a:p>
        </p:txBody>
      </p:sp>
    </p:spTree>
    <p:extLst>
      <p:ext uri="{BB962C8B-B14F-4D97-AF65-F5344CB8AC3E}">
        <p14:creationId xmlns:p14="http://schemas.microsoft.com/office/powerpoint/2010/main" val="37017762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ão">
  <a:themeElements>
    <a:clrScheme name="Ião">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ão">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ão">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291</TotalTime>
  <Words>2110</Words>
  <Application>Microsoft Office PowerPoint</Application>
  <PresentationFormat>Ecrã Panorâmico</PresentationFormat>
  <Paragraphs>160</Paragraphs>
  <Slides>23</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23</vt:i4>
      </vt:variant>
    </vt:vector>
  </HeadingPairs>
  <TitlesOfParts>
    <vt:vector size="30" baseType="lpstr">
      <vt:lpstr>Arial</vt:lpstr>
      <vt:lpstr>Arial Black</vt:lpstr>
      <vt:lpstr>Calibri</vt:lpstr>
      <vt:lpstr>Century Gothic</vt:lpstr>
      <vt:lpstr>Wingdings</vt:lpstr>
      <vt:lpstr>Wingdings 3</vt:lpstr>
      <vt:lpstr>Ião</vt:lpstr>
      <vt:lpstr>A União Europeia</vt:lpstr>
      <vt:lpstr>Introdução</vt:lpstr>
      <vt:lpstr> Historial  Da União Europeia (como apareceu e porquê)      </vt:lpstr>
      <vt:lpstr>O que é a União Europeia</vt:lpstr>
      <vt:lpstr>Os diferentes alargamentos da União Europeia</vt:lpstr>
      <vt:lpstr>Os diferentes alargamentos da União Europeia</vt:lpstr>
      <vt:lpstr>Os diferentes alargamentos da União Europeia</vt:lpstr>
      <vt:lpstr>Os objetivos/ Vantagens da União Europeia</vt:lpstr>
      <vt:lpstr>As desvantagens da União Europeia</vt:lpstr>
      <vt:lpstr> As várias instituições da União Europeia e as suas principais funções; </vt:lpstr>
      <vt:lpstr>COMISSÃO EUROPEIA </vt:lpstr>
      <vt:lpstr>CONSELHO EUROPEU</vt:lpstr>
      <vt:lpstr>TRIBUNAL DE JUSTIÇA  </vt:lpstr>
      <vt:lpstr>TRIBUNAL DE CONTAS </vt:lpstr>
      <vt:lpstr>As vantagens do euro</vt:lpstr>
      <vt:lpstr>As desvantagens do euro</vt:lpstr>
      <vt:lpstr>Os países que possuem a moeda única (euro) e os outros (as moedas que utilizam). </vt:lpstr>
      <vt:lpstr>Os países que não possuem ainda a moeda Euro</vt:lpstr>
      <vt:lpstr>A minha opinião sobre a União Europeia</vt:lpstr>
      <vt:lpstr>Apresentação do PowerPoint</vt:lpstr>
      <vt:lpstr>PAZ</vt:lpstr>
      <vt:lpstr>Conclusão</vt:lpstr>
      <vt:lpstr>Bibliografia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União Europeia</dc:title>
  <dc:creator>Utilizador</dc:creator>
  <cp:lastModifiedBy>Acer</cp:lastModifiedBy>
  <cp:revision>33</cp:revision>
  <dcterms:created xsi:type="dcterms:W3CDTF">2016-04-20T10:17:37Z</dcterms:created>
  <dcterms:modified xsi:type="dcterms:W3CDTF">2016-04-30T16:45:05Z</dcterms:modified>
</cp:coreProperties>
</file>